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3" r:id="rId2"/>
    <p:sldId id="264" r:id="rId3"/>
    <p:sldId id="319" r:id="rId4"/>
    <p:sldId id="365" r:id="rId5"/>
    <p:sldId id="320" r:id="rId6"/>
    <p:sldId id="324" r:id="rId7"/>
    <p:sldId id="416" r:id="rId8"/>
    <p:sldId id="390" r:id="rId9"/>
    <p:sldId id="397" r:id="rId10"/>
    <p:sldId id="398" r:id="rId11"/>
    <p:sldId id="408" r:id="rId12"/>
    <p:sldId id="389" r:id="rId13"/>
    <p:sldId id="409" r:id="rId14"/>
    <p:sldId id="387" r:id="rId15"/>
    <p:sldId id="353" r:id="rId16"/>
    <p:sldId id="336" r:id="rId17"/>
    <p:sldId id="332" r:id="rId18"/>
    <p:sldId id="417" r:id="rId19"/>
    <p:sldId id="373" r:id="rId20"/>
    <p:sldId id="410" r:id="rId21"/>
    <p:sldId id="411" r:id="rId22"/>
    <p:sldId id="412" r:id="rId23"/>
    <p:sldId id="413" r:id="rId24"/>
    <p:sldId id="382" r:id="rId25"/>
    <p:sldId id="393" r:id="rId26"/>
    <p:sldId id="394" r:id="rId27"/>
    <p:sldId id="403" r:id="rId28"/>
    <p:sldId id="399" r:id="rId29"/>
    <p:sldId id="404" r:id="rId30"/>
    <p:sldId id="405" r:id="rId31"/>
    <p:sldId id="406" r:id="rId32"/>
    <p:sldId id="407" r:id="rId33"/>
    <p:sldId id="361" r:id="rId34"/>
    <p:sldId id="392" r:id="rId35"/>
    <p:sldId id="391" r:id="rId36"/>
    <p:sldId id="396" r:id="rId37"/>
    <p:sldId id="414" r:id="rId38"/>
    <p:sldId id="415" r:id="rId39"/>
    <p:sldId id="287" r:id="rId40"/>
    <p:sldId id="364" r:id="rId41"/>
    <p:sldId id="294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7D6EE76-2EED-433F-9637-FA0455F98D15}">
          <p14:sldIdLst>
            <p14:sldId id="263"/>
            <p14:sldId id="264"/>
            <p14:sldId id="319"/>
            <p14:sldId id="365"/>
            <p14:sldId id="320"/>
            <p14:sldId id="324"/>
            <p14:sldId id="416"/>
            <p14:sldId id="390"/>
            <p14:sldId id="397"/>
            <p14:sldId id="398"/>
            <p14:sldId id="408"/>
            <p14:sldId id="389"/>
            <p14:sldId id="409"/>
            <p14:sldId id="387"/>
          </p14:sldIdLst>
        </p14:section>
        <p14:section name="설계단계" id="{079FB007-4044-4E60-AD09-4E9512A5438F}">
          <p14:sldIdLst>
            <p14:sldId id="353"/>
            <p14:sldId id="336"/>
            <p14:sldId id="332"/>
            <p14:sldId id="417"/>
            <p14:sldId id="373"/>
            <p14:sldId id="410"/>
            <p14:sldId id="411"/>
            <p14:sldId id="412"/>
            <p14:sldId id="413"/>
            <p14:sldId id="382"/>
            <p14:sldId id="393"/>
            <p14:sldId id="394"/>
            <p14:sldId id="403"/>
            <p14:sldId id="399"/>
            <p14:sldId id="404"/>
            <p14:sldId id="405"/>
            <p14:sldId id="406"/>
            <p14:sldId id="407"/>
            <p14:sldId id="361"/>
            <p14:sldId id="392"/>
            <p14:sldId id="391"/>
            <p14:sldId id="396"/>
            <p14:sldId id="414"/>
            <p14:sldId id="415"/>
            <p14:sldId id="287"/>
            <p14:sldId id="36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minjee" initials="Km" lastIdx="7" clrIdx="0">
    <p:extLst>
      <p:ext uri="{19B8F6BF-5375-455C-9EA6-DF929625EA0E}">
        <p15:presenceInfo xmlns:p15="http://schemas.microsoft.com/office/powerpoint/2012/main" userId="fde042ca13c8bb7b" providerId="Windows Live"/>
      </p:ext>
    </p:extLst>
  </p:cmAuthor>
  <p:cmAuthor id="2" name="sw" initials="s" lastIdx="2" clrIdx="1">
    <p:extLst>
      <p:ext uri="{19B8F6BF-5375-455C-9EA6-DF929625EA0E}">
        <p15:presenceInfo xmlns:p15="http://schemas.microsoft.com/office/powerpoint/2012/main" userId="fc699b8841fdf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AA8"/>
    <a:srgbClr val="003399"/>
    <a:srgbClr val="77787B"/>
    <a:srgbClr val="C40452"/>
    <a:srgbClr val="9999FF"/>
    <a:srgbClr val="E2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90A04-1A94-4E83-885F-49F25EAAF02E}" v="46" dt="2020-09-13T16:06:18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766" autoAdjust="0"/>
  </p:normalViewPr>
  <p:slideViewPr>
    <p:cSldViewPr>
      <p:cViewPr varScale="1">
        <p:scale>
          <a:sx n="76" d="100"/>
          <a:sy n="76" d="100"/>
        </p:scale>
        <p:origin x="10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minjee" userId="fde042ca13c8bb7b" providerId="LiveId" clId="{17D90A04-1A94-4E83-885F-49F25EAAF02E}"/>
    <pc:docChg chg="custSel modSld">
      <pc:chgData name="Kim minjee" userId="fde042ca13c8bb7b" providerId="LiveId" clId="{17D90A04-1A94-4E83-885F-49F25EAAF02E}" dt="2020-09-13T16:07:01.369" v="338" actId="20577"/>
      <pc:docMkLst>
        <pc:docMk/>
      </pc:docMkLst>
      <pc:sldChg chg="modSp mod">
        <pc:chgData name="Kim minjee" userId="fde042ca13c8bb7b" providerId="LiveId" clId="{17D90A04-1A94-4E83-885F-49F25EAAF02E}" dt="2020-09-13T15:33:50.650" v="3" actId="14826"/>
        <pc:sldMkLst>
          <pc:docMk/>
          <pc:sldMk cId="3334579597" sldId="264"/>
        </pc:sldMkLst>
        <pc:picChg chg="mod">
          <ac:chgData name="Kim minjee" userId="fde042ca13c8bb7b" providerId="LiveId" clId="{17D90A04-1A94-4E83-885F-49F25EAAF02E}" dt="2020-09-13T15:33:50.650" v="3" actId="14826"/>
          <ac:picMkLst>
            <pc:docMk/>
            <pc:sldMk cId="3334579597" sldId="264"/>
            <ac:picMk id="18" creationId="{9EE49BDE-572B-4498-BAF3-D0B43D400C09}"/>
          </ac:picMkLst>
        </pc:picChg>
      </pc:sldChg>
      <pc:sldChg chg="modSp mod">
        <pc:chgData name="Kim minjee" userId="fde042ca13c8bb7b" providerId="LiveId" clId="{17D90A04-1A94-4E83-885F-49F25EAAF02E}" dt="2020-09-13T16:06:15.366" v="326"/>
        <pc:sldMkLst>
          <pc:docMk/>
          <pc:sldMk cId="858926576" sldId="287"/>
        </pc:sldMkLst>
        <pc:graphicFrameChg chg="mod modGraphic">
          <ac:chgData name="Kim minjee" userId="fde042ca13c8bb7b" providerId="LiveId" clId="{17D90A04-1A94-4E83-885F-49F25EAAF02E}" dt="2020-09-13T16:06:15.366" v="326"/>
          <ac:graphicFrameMkLst>
            <pc:docMk/>
            <pc:sldMk cId="858926576" sldId="287"/>
            <ac:graphicFrameMk id="2" creationId="{00000000-0000-0000-0000-000000000000}"/>
          </ac:graphicFrameMkLst>
        </pc:graphicFrameChg>
      </pc:sldChg>
      <pc:sldChg chg="modSp mod">
        <pc:chgData name="Kim minjee" userId="fde042ca13c8bb7b" providerId="LiveId" clId="{17D90A04-1A94-4E83-885F-49F25EAAF02E}" dt="2020-09-13T15:39:07.913" v="57" actId="20577"/>
        <pc:sldMkLst>
          <pc:docMk/>
          <pc:sldMk cId="1128181080" sldId="320"/>
        </pc:sldMkLst>
        <pc:spChg chg="mod">
          <ac:chgData name="Kim minjee" userId="fde042ca13c8bb7b" providerId="LiveId" clId="{17D90A04-1A94-4E83-885F-49F25EAAF02E}" dt="2020-09-13T15:39:07.913" v="57" actId="20577"/>
          <ac:spMkLst>
            <pc:docMk/>
            <pc:sldMk cId="1128181080" sldId="320"/>
            <ac:spMk id="27" creationId="{749E862D-DEC1-4F85-9CD2-0CF387D69237}"/>
          </ac:spMkLst>
        </pc:spChg>
      </pc:sldChg>
      <pc:sldChg chg="modSp mod">
        <pc:chgData name="Kim minjee" userId="fde042ca13c8bb7b" providerId="LiveId" clId="{17D90A04-1A94-4E83-885F-49F25EAAF02E}" dt="2020-09-13T15:40:01.469" v="116" actId="20577"/>
        <pc:sldMkLst>
          <pc:docMk/>
          <pc:sldMk cId="1352671980" sldId="324"/>
        </pc:sldMkLst>
        <pc:spChg chg="mod">
          <ac:chgData name="Kim minjee" userId="fde042ca13c8bb7b" providerId="LiveId" clId="{17D90A04-1A94-4E83-885F-49F25EAAF02E}" dt="2020-09-13T15:40:01.469" v="116" actId="20577"/>
          <ac:spMkLst>
            <pc:docMk/>
            <pc:sldMk cId="1352671980" sldId="324"/>
            <ac:spMk id="6" creationId="{1F927647-9BF2-4C30-859E-6D64D8DB9ED7}"/>
          </ac:spMkLst>
        </pc:spChg>
      </pc:sldChg>
      <pc:sldChg chg="modSp mod">
        <pc:chgData name="Kim minjee" userId="fde042ca13c8bb7b" providerId="LiveId" clId="{17D90A04-1A94-4E83-885F-49F25EAAF02E}" dt="2020-09-13T15:51:14.905" v="272" actId="20577"/>
        <pc:sldMkLst>
          <pc:docMk/>
          <pc:sldMk cId="862260006" sldId="332"/>
        </pc:sldMkLst>
        <pc:spChg chg="mod">
          <ac:chgData name="Kim minjee" userId="fde042ca13c8bb7b" providerId="LiveId" clId="{17D90A04-1A94-4E83-885F-49F25EAAF02E}" dt="2020-09-13T15:51:14.905" v="272" actId="20577"/>
          <ac:spMkLst>
            <pc:docMk/>
            <pc:sldMk cId="862260006" sldId="332"/>
            <ac:spMk id="5" creationId="{731F4064-2F50-435A-8A03-560316953E29}"/>
          </ac:spMkLst>
        </pc:spChg>
      </pc:sldChg>
      <pc:sldChg chg="modSp mod">
        <pc:chgData name="Kim minjee" userId="fde042ca13c8bb7b" providerId="LiveId" clId="{17D90A04-1A94-4E83-885F-49F25EAAF02E}" dt="2020-09-13T15:50:15.384" v="253"/>
        <pc:sldMkLst>
          <pc:docMk/>
          <pc:sldMk cId="356934847" sldId="336"/>
        </pc:sldMkLst>
        <pc:spChg chg="mod">
          <ac:chgData name="Kim minjee" userId="fde042ca13c8bb7b" providerId="LiveId" clId="{17D90A04-1A94-4E83-885F-49F25EAAF02E}" dt="2020-09-13T15:50:15.384" v="253"/>
          <ac:spMkLst>
            <pc:docMk/>
            <pc:sldMk cId="356934847" sldId="336"/>
            <ac:spMk id="2" creationId="{342A99C9-F401-4662-9C23-4F6365D4B352}"/>
          </ac:spMkLst>
        </pc:spChg>
      </pc:sldChg>
      <pc:sldChg chg="modSp mod">
        <pc:chgData name="Kim minjee" userId="fde042ca13c8bb7b" providerId="LiveId" clId="{17D90A04-1A94-4E83-885F-49F25EAAF02E}" dt="2020-09-13T16:07:01.369" v="338" actId="20577"/>
        <pc:sldMkLst>
          <pc:docMk/>
          <pc:sldMk cId="283558385" sldId="364"/>
        </pc:sldMkLst>
        <pc:spChg chg="mod">
          <ac:chgData name="Kim minjee" userId="fde042ca13c8bb7b" providerId="LiveId" clId="{17D90A04-1A94-4E83-885F-49F25EAAF02E}" dt="2020-09-13T16:07:01.369" v="338" actId="20577"/>
          <ac:spMkLst>
            <pc:docMk/>
            <pc:sldMk cId="283558385" sldId="364"/>
            <ac:spMk id="23" creationId="{00000000-0000-0000-0000-000000000000}"/>
          </ac:spMkLst>
        </pc:spChg>
      </pc:sldChg>
      <pc:sldChg chg="modSp mod">
        <pc:chgData name="Kim minjee" userId="fde042ca13c8bb7b" providerId="LiveId" clId="{17D90A04-1A94-4E83-885F-49F25EAAF02E}" dt="2020-09-13T15:38:18.481" v="40"/>
        <pc:sldMkLst>
          <pc:docMk/>
          <pc:sldMk cId="1323130607" sldId="365"/>
        </pc:sldMkLst>
        <pc:graphicFrameChg chg="mod modGraphic">
          <ac:chgData name="Kim minjee" userId="fde042ca13c8bb7b" providerId="LiveId" clId="{17D90A04-1A94-4E83-885F-49F25EAAF02E}" dt="2020-09-13T15:37:07.204" v="24" actId="20577"/>
          <ac:graphicFrameMkLst>
            <pc:docMk/>
            <pc:sldMk cId="1323130607" sldId="365"/>
            <ac:graphicFrameMk id="3" creationId="{00000000-0000-0000-0000-000000000000}"/>
          </ac:graphicFrameMkLst>
        </pc:graphicFrameChg>
        <pc:graphicFrameChg chg="mod modGraphic">
          <ac:chgData name="Kim minjee" userId="fde042ca13c8bb7b" providerId="LiveId" clId="{17D90A04-1A94-4E83-885F-49F25EAAF02E}" dt="2020-09-13T15:38:18.481" v="40"/>
          <ac:graphicFrameMkLst>
            <pc:docMk/>
            <pc:sldMk cId="1323130607" sldId="365"/>
            <ac:graphicFrameMk id="4" creationId="{00000000-0000-0000-0000-000000000000}"/>
          </ac:graphicFrameMkLst>
        </pc:graphicFrameChg>
      </pc:sldChg>
      <pc:sldChg chg="modSp mod">
        <pc:chgData name="Kim minjee" userId="fde042ca13c8bb7b" providerId="LiveId" clId="{17D90A04-1A94-4E83-885F-49F25EAAF02E}" dt="2020-09-13T15:42:16.090" v="176" actId="20577"/>
        <pc:sldMkLst>
          <pc:docMk/>
          <pc:sldMk cId="2814096599" sldId="390"/>
        </pc:sldMkLst>
        <pc:spChg chg="mod">
          <ac:chgData name="Kim minjee" userId="fde042ca13c8bb7b" providerId="LiveId" clId="{17D90A04-1A94-4E83-885F-49F25EAAF02E}" dt="2020-09-13T15:42:16.090" v="176" actId="20577"/>
          <ac:spMkLst>
            <pc:docMk/>
            <pc:sldMk cId="2814096599" sldId="390"/>
            <ac:spMk id="6" creationId="{1F927647-9BF2-4C30-859E-6D64D8DB9ED7}"/>
          </ac:spMkLst>
        </pc:spChg>
      </pc:sldChg>
      <pc:sldChg chg="modSp mod">
        <pc:chgData name="Kim minjee" userId="fde042ca13c8bb7b" providerId="LiveId" clId="{17D90A04-1A94-4E83-885F-49F25EAAF02E}" dt="2020-09-13T15:51:45.194" v="274" actId="20577"/>
        <pc:sldMkLst>
          <pc:docMk/>
          <pc:sldMk cId="4119705000" sldId="393"/>
        </pc:sldMkLst>
        <pc:spChg chg="mod">
          <ac:chgData name="Kim minjee" userId="fde042ca13c8bb7b" providerId="LiveId" clId="{17D90A04-1A94-4E83-885F-49F25EAAF02E}" dt="2020-09-13T15:51:45.194" v="274" actId="20577"/>
          <ac:spMkLst>
            <pc:docMk/>
            <pc:sldMk cId="4119705000" sldId="393"/>
            <ac:spMk id="28" creationId="{00000000-0000-0000-0000-000000000000}"/>
          </ac:spMkLst>
        </pc:spChg>
      </pc:sldChg>
      <pc:sldChg chg="modSp mod">
        <pc:chgData name="Kim minjee" userId="fde042ca13c8bb7b" providerId="LiveId" clId="{17D90A04-1A94-4E83-885F-49F25EAAF02E}" dt="2020-09-13T15:44:02.170" v="195" actId="20577"/>
        <pc:sldMkLst>
          <pc:docMk/>
          <pc:sldMk cId="3012776224" sldId="397"/>
        </pc:sldMkLst>
        <pc:spChg chg="mod">
          <ac:chgData name="Kim minjee" userId="fde042ca13c8bb7b" providerId="LiveId" clId="{17D90A04-1A94-4E83-885F-49F25EAAF02E}" dt="2020-09-13T15:44:02.170" v="195" actId="20577"/>
          <ac:spMkLst>
            <pc:docMk/>
            <pc:sldMk cId="3012776224" sldId="397"/>
            <ac:spMk id="6" creationId="{1F927647-9BF2-4C30-859E-6D64D8DB9ED7}"/>
          </ac:spMkLst>
        </pc:spChg>
      </pc:sldChg>
      <pc:sldChg chg="modSp mod">
        <pc:chgData name="Kim minjee" userId="fde042ca13c8bb7b" providerId="LiveId" clId="{17D90A04-1A94-4E83-885F-49F25EAAF02E}" dt="2020-09-13T15:44:41.842" v="197" actId="20577"/>
        <pc:sldMkLst>
          <pc:docMk/>
          <pc:sldMk cId="1788729405" sldId="398"/>
        </pc:sldMkLst>
        <pc:spChg chg="mod">
          <ac:chgData name="Kim minjee" userId="fde042ca13c8bb7b" providerId="LiveId" clId="{17D90A04-1A94-4E83-885F-49F25EAAF02E}" dt="2020-09-13T15:44:41.842" v="197" actId="20577"/>
          <ac:spMkLst>
            <pc:docMk/>
            <pc:sldMk cId="1788729405" sldId="398"/>
            <ac:spMk id="6" creationId="{1F927647-9BF2-4C30-859E-6D64D8DB9ED7}"/>
          </ac:spMkLst>
        </pc:spChg>
      </pc:sldChg>
      <pc:sldChg chg="modSp mod">
        <pc:chgData name="Kim minjee" userId="fde042ca13c8bb7b" providerId="LiveId" clId="{17D90A04-1A94-4E83-885F-49F25EAAF02E}" dt="2020-09-13T15:52:27.297" v="283" actId="20577"/>
        <pc:sldMkLst>
          <pc:docMk/>
          <pc:sldMk cId="2554178379" sldId="399"/>
        </pc:sldMkLst>
        <pc:spChg chg="mod">
          <ac:chgData name="Kim minjee" userId="fde042ca13c8bb7b" providerId="LiveId" clId="{17D90A04-1A94-4E83-885F-49F25EAAF02E}" dt="2020-09-13T15:52:27.297" v="283" actId="20577"/>
          <ac:spMkLst>
            <pc:docMk/>
            <pc:sldMk cId="2554178379" sldId="399"/>
            <ac:spMk id="18" creationId="{00000000-0000-0000-0000-000000000000}"/>
          </ac:spMkLst>
        </pc:spChg>
      </pc:sldChg>
      <pc:sldChg chg="modSp mod">
        <pc:chgData name="Kim minjee" userId="fde042ca13c8bb7b" providerId="LiveId" clId="{17D90A04-1A94-4E83-885F-49F25EAAF02E}" dt="2020-09-13T15:53:00.794" v="286" actId="20577"/>
        <pc:sldMkLst>
          <pc:docMk/>
          <pc:sldMk cId="1626321624" sldId="405"/>
        </pc:sldMkLst>
        <pc:spChg chg="mod">
          <ac:chgData name="Kim minjee" userId="fde042ca13c8bb7b" providerId="LiveId" clId="{17D90A04-1A94-4E83-885F-49F25EAAF02E}" dt="2020-09-13T15:53:00.794" v="286" actId="20577"/>
          <ac:spMkLst>
            <pc:docMk/>
            <pc:sldMk cId="1626321624" sldId="405"/>
            <ac:spMk id="14" creationId="{00000000-0000-0000-0000-000000000000}"/>
          </ac:spMkLst>
        </pc:spChg>
      </pc:sldChg>
      <pc:sldChg chg="modSp mod">
        <pc:chgData name="Kim minjee" userId="fde042ca13c8bb7b" providerId="LiveId" clId="{17D90A04-1A94-4E83-885F-49F25EAAF02E}" dt="2020-09-13T16:04:33.880" v="293" actId="20577"/>
        <pc:sldMkLst>
          <pc:docMk/>
          <pc:sldMk cId="2253854813" sldId="407"/>
        </pc:sldMkLst>
        <pc:spChg chg="mod">
          <ac:chgData name="Kim minjee" userId="fde042ca13c8bb7b" providerId="LiveId" clId="{17D90A04-1A94-4E83-885F-49F25EAAF02E}" dt="2020-09-13T16:04:33.880" v="293" actId="20577"/>
          <ac:spMkLst>
            <pc:docMk/>
            <pc:sldMk cId="2253854813" sldId="407"/>
            <ac:spMk id="13" creationId="{00000000-0000-0000-0000-000000000000}"/>
          </ac:spMkLst>
        </pc:spChg>
      </pc:sldChg>
      <pc:sldChg chg="modSp mod">
        <pc:chgData name="Kim minjee" userId="fde042ca13c8bb7b" providerId="LiveId" clId="{17D90A04-1A94-4E83-885F-49F25EAAF02E}" dt="2020-09-13T15:46:08.461" v="222" actId="14100"/>
        <pc:sldMkLst>
          <pc:docMk/>
          <pc:sldMk cId="3279535192" sldId="408"/>
        </pc:sldMkLst>
        <pc:spChg chg="mod">
          <ac:chgData name="Kim minjee" userId="fde042ca13c8bb7b" providerId="LiveId" clId="{17D90A04-1A94-4E83-885F-49F25EAAF02E}" dt="2020-09-13T15:45:52.346" v="220" actId="20577"/>
          <ac:spMkLst>
            <pc:docMk/>
            <pc:sldMk cId="3279535192" sldId="408"/>
            <ac:spMk id="2" creationId="{834D10E0-BEB9-444F-B3B7-29468EA20974}"/>
          </ac:spMkLst>
        </pc:spChg>
        <pc:picChg chg="mod">
          <ac:chgData name="Kim minjee" userId="fde042ca13c8bb7b" providerId="LiveId" clId="{17D90A04-1A94-4E83-885F-49F25EAAF02E}" dt="2020-09-13T15:46:08.461" v="222" actId="14100"/>
          <ac:picMkLst>
            <pc:docMk/>
            <pc:sldMk cId="3279535192" sldId="408"/>
            <ac:picMk id="18" creationId="{699A00D6-A965-4A6D-AB7B-063C561910D3}"/>
          </ac:picMkLst>
        </pc:picChg>
      </pc:sldChg>
      <pc:sldChg chg="addSp delSp modSp mod">
        <pc:chgData name="Kim minjee" userId="fde042ca13c8bb7b" providerId="LiveId" clId="{17D90A04-1A94-4E83-885F-49F25EAAF02E}" dt="2020-09-13T15:49:19.988" v="232" actId="1076"/>
        <pc:sldMkLst>
          <pc:docMk/>
          <pc:sldMk cId="405195402" sldId="409"/>
        </pc:sldMkLst>
        <pc:grpChg chg="del mod">
          <ac:chgData name="Kim minjee" userId="fde042ca13c8bb7b" providerId="LiveId" clId="{17D90A04-1A94-4E83-885F-49F25EAAF02E}" dt="2020-09-13T15:49:02.682" v="224" actId="478"/>
          <ac:grpSpMkLst>
            <pc:docMk/>
            <pc:sldMk cId="405195402" sldId="409"/>
            <ac:grpSpMk id="15" creationId="{963498E5-A904-4F1D-8BB7-16B3F733A58E}"/>
          </ac:grpSpMkLst>
        </pc:grpChg>
        <pc:picChg chg="add mod">
          <ac:chgData name="Kim minjee" userId="fde042ca13c8bb7b" providerId="LiveId" clId="{17D90A04-1A94-4E83-885F-49F25EAAF02E}" dt="2020-09-13T15:49:19.988" v="232" actId="1076"/>
          <ac:picMkLst>
            <pc:docMk/>
            <pc:sldMk cId="405195402" sldId="409"/>
            <ac:picMk id="3" creationId="{A2CFA4A6-7B93-4B7D-BC9B-98DDE8601990}"/>
          </ac:picMkLst>
        </pc:picChg>
      </pc:sldChg>
      <pc:sldChg chg="modSp mod">
        <pc:chgData name="Kim minjee" userId="fde042ca13c8bb7b" providerId="LiveId" clId="{17D90A04-1A94-4E83-885F-49F25EAAF02E}" dt="2020-09-13T16:05:00.009" v="301" actId="20577"/>
        <pc:sldMkLst>
          <pc:docMk/>
          <pc:sldMk cId="167099621" sldId="414"/>
        </pc:sldMkLst>
        <pc:spChg chg="mod">
          <ac:chgData name="Kim minjee" userId="fde042ca13c8bb7b" providerId="LiveId" clId="{17D90A04-1A94-4E83-885F-49F25EAAF02E}" dt="2020-09-13T16:05:00.009" v="301" actId="20577"/>
          <ac:spMkLst>
            <pc:docMk/>
            <pc:sldMk cId="167099621" sldId="414"/>
            <ac:spMk id="7" creationId="{E1B3BE20-531D-4C74-B177-A52DC7729E8A}"/>
          </ac:spMkLst>
        </pc:spChg>
      </pc:sldChg>
      <pc:sldChg chg="modSp mod">
        <pc:chgData name="Kim minjee" userId="fde042ca13c8bb7b" providerId="LiveId" clId="{17D90A04-1A94-4E83-885F-49F25EAAF02E}" dt="2020-09-13T15:40:41.882" v="129" actId="20577"/>
        <pc:sldMkLst>
          <pc:docMk/>
          <pc:sldMk cId="4054449381" sldId="416"/>
        </pc:sldMkLst>
        <pc:spChg chg="mod">
          <ac:chgData name="Kim minjee" userId="fde042ca13c8bb7b" providerId="LiveId" clId="{17D90A04-1A94-4E83-885F-49F25EAAF02E}" dt="2020-09-13T15:40:41.882" v="129" actId="20577"/>
          <ac:spMkLst>
            <pc:docMk/>
            <pc:sldMk cId="4054449381" sldId="416"/>
            <ac:spMk id="6" creationId="{1F927647-9BF2-4C30-859E-6D64D8DB9E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A5D5A-343A-4C1A-BC9D-610EC8B80F49}" type="datetimeFigureOut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D85EE-51FF-49B2-AE4A-EF643293EA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48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D85EE-51FF-49B2-AE4A-EF643293EA7A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21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8C18-F846-4F83-9E4A-EF96E909B73F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70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DE9A-8BD0-4588-90EC-B8326F0668FE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3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B5EE-9957-45ED-8881-249F27AAE9BD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9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E8A-08A0-4AE2-B806-C9B9A473B0ED}" type="datetime1">
              <a:rPr lang="ko-KR" altLang="en-US" smtClean="0"/>
              <a:pPr/>
              <a:t>2020-09-15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30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3E15-7006-4370-B5F6-60D7104AE3B4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8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0D11-2C95-44F2-9DFC-D0C737CB5390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5845-0C4F-469E-8726-3EBFD71077A7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9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019-3CDA-4483-987D-B12D1EB4D233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99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E48-2907-481B-8F8C-35E94B4338B9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38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E666-04C9-40C3-88DF-F7C22C7A6172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46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B48-006F-4BC1-BDC8-3C8CA726AC13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0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EC2E-D34C-4476-B4C7-64731BF56572}" type="datetime1">
              <a:rPr lang="ko-KR" altLang="en-US" smtClean="0"/>
              <a:pPr/>
              <a:t>2020-09-15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사각형: 둥근 모서리 26">
            <a:extLst>
              <a:ext uri="{FF2B5EF4-FFF2-40B4-BE49-F238E27FC236}">
                <a16:creationId xmlns:a16="http://schemas.microsoft.com/office/drawing/2014/main" id="{25B82C58-C7A0-4055-A738-DD3F2BD7F885}"/>
              </a:ext>
            </a:extLst>
          </p:cNvPr>
          <p:cNvSpPr/>
          <p:nvPr userDrawn="1"/>
        </p:nvSpPr>
        <p:spPr>
          <a:xfrm>
            <a:off x="445950" y="6445176"/>
            <a:ext cx="8252100" cy="368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본문의 예시 내용을 지우고 과제 내용으로 변경하여 사용하세요</a:t>
            </a:r>
          </a:p>
        </p:txBody>
      </p:sp>
    </p:spTree>
    <p:extLst>
      <p:ext uri="{BB962C8B-B14F-4D97-AF65-F5344CB8AC3E}">
        <p14:creationId xmlns:p14="http://schemas.microsoft.com/office/powerpoint/2010/main" val="8058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rgbClr val="E2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49" y="116632"/>
            <a:ext cx="936104" cy="48997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/>
          <a:stretch/>
        </p:blipFill>
        <p:spPr bwMode="auto">
          <a:xfrm rot="21600000">
            <a:off x="0" y="764704"/>
            <a:ext cx="4716016" cy="35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5616" y="1916832"/>
            <a:ext cx="7082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spc="-150" dirty="0">
                <a:solidFill>
                  <a:schemeClr val="accent2">
                    <a:lumMod val="75000"/>
                  </a:schemeClr>
                </a:solidFill>
              </a:rPr>
              <a:t>SW</a:t>
            </a:r>
            <a:r>
              <a:rPr lang="ko-KR" altLang="en-US" sz="5000" b="1" spc="-150" dirty="0">
                <a:solidFill>
                  <a:schemeClr val="accent2">
                    <a:lumMod val="75000"/>
                  </a:schemeClr>
                </a:solidFill>
              </a:rPr>
              <a:t>개발</a:t>
            </a:r>
            <a:r>
              <a:rPr lang="en-US" altLang="ko-KR" sz="5000" b="1" spc="-150" dirty="0">
                <a:solidFill>
                  <a:schemeClr val="accent2">
                    <a:lumMod val="75000"/>
                  </a:schemeClr>
                </a:solidFill>
              </a:rPr>
              <a:t>/HW</a:t>
            </a:r>
            <a:r>
              <a:rPr lang="ko-KR" altLang="en-US" sz="5000" b="1" spc="-150" dirty="0">
                <a:solidFill>
                  <a:schemeClr val="accent2">
                    <a:lumMod val="75000"/>
                  </a:schemeClr>
                </a:solidFill>
              </a:rPr>
              <a:t>제작 설계서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12197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>
                <a:solidFill>
                  <a:srgbClr val="77787B"/>
                </a:solidFill>
              </a:rPr>
              <a:t>프로젝트 명 </a:t>
            </a:r>
            <a:r>
              <a:rPr lang="en-US" altLang="ko-KR" sz="2400" b="1" spc="-150" dirty="0">
                <a:solidFill>
                  <a:srgbClr val="77787B"/>
                </a:solidFill>
              </a:rPr>
              <a:t>:</a:t>
            </a:r>
            <a:r>
              <a:rPr lang="ko-KR" altLang="en-US" sz="2400" b="1" spc="-150" dirty="0">
                <a:solidFill>
                  <a:srgbClr val="77787B"/>
                </a:solidFill>
              </a:rPr>
              <a:t>영어 교육용 컨텐츠를 제공하는 로봇과 </a:t>
            </a:r>
            <a:r>
              <a:rPr lang="ko-KR" altLang="en-US" sz="2400" b="1" spc="-150" dirty="0" err="1">
                <a:solidFill>
                  <a:srgbClr val="77787B"/>
                </a:solidFill>
              </a:rPr>
              <a:t>스마트미러</a:t>
            </a:r>
            <a:endParaRPr lang="ko-KR" altLang="en-US" sz="2400" b="1" spc="-150" dirty="0">
              <a:solidFill>
                <a:srgbClr val="77787B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75729" y="166947"/>
            <a:ext cx="2192015" cy="600145"/>
            <a:chOff x="75729" y="166947"/>
            <a:chExt cx="2192015" cy="600145"/>
          </a:xfrm>
        </p:grpSpPr>
        <p:grpSp>
          <p:nvGrpSpPr>
            <p:cNvPr id="16" name="그룹 6"/>
            <p:cNvGrpSpPr/>
            <p:nvPr/>
          </p:nvGrpSpPr>
          <p:grpSpPr>
            <a:xfrm>
              <a:off x="683568" y="199273"/>
              <a:ext cx="1584176" cy="461665"/>
              <a:chOff x="683568" y="199273"/>
              <a:chExt cx="1584176" cy="461665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728966" y="206489"/>
                <a:ext cx="1538778" cy="0"/>
              </a:xfrm>
              <a:prstGeom prst="line">
                <a:avLst/>
              </a:prstGeom>
              <a:ln w="38100">
                <a:solidFill>
                  <a:srgbClr val="3B5A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83568" y="199273"/>
                <a:ext cx="14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내가 기획한 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ICT</a:t>
                </a:r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가</a:t>
                </a:r>
                <a:endParaRPr lang="en-US" altLang="ko-KR" sz="1200" b="1" dirty="0">
                  <a:solidFill>
                    <a:srgbClr val="3B5AA8"/>
                  </a:solidFill>
                  <a:latin typeface="+mn-ea"/>
                </a:endParaRPr>
              </a:p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세상을 바꾼다면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?</a:t>
                </a:r>
                <a:endParaRPr lang="ko-KR" altLang="en-US" sz="1200" b="1" dirty="0">
                  <a:solidFill>
                    <a:srgbClr val="3B5AA8"/>
                  </a:solidFill>
                  <a:latin typeface="+mn-ea"/>
                </a:endParaRPr>
              </a:p>
            </p:txBody>
          </p:sp>
        </p:grp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" y="166947"/>
              <a:ext cx="607839" cy="6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2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|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구성도</a:t>
            </a:r>
            <a:r>
              <a:rPr kumimoji="0" lang="en-US" altLang="ko-KR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시나리오</a:t>
            </a:r>
            <a:endParaRPr kumimoji="0" lang="ko-KR" altLang="en-US" sz="1000" b="0" i="0" u="none" strike="noStrike" kern="1200" cap="none" spc="-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01300" y="1577059"/>
            <a:ext cx="2974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Rekognition + Line Notify</a:t>
            </a:r>
          </a:p>
          <a:p>
            <a:endParaRPr lang="en-US" altLang="ko-KR" sz="1400" b="1" dirty="0"/>
          </a:p>
          <a:p>
            <a:r>
              <a:rPr lang="ko-KR" altLang="en-US" sz="1200" dirty="0"/>
              <a:t>라즈베리파이에서 </a:t>
            </a:r>
            <a:r>
              <a:rPr lang="en-US" altLang="ko-KR" sz="1200" dirty="0"/>
              <a:t>S3-B</a:t>
            </a:r>
            <a:r>
              <a:rPr lang="ko-KR" altLang="en-US" sz="1200" dirty="0"/>
              <a:t>로 이미지를 업로드 합니다</a:t>
            </a:r>
            <a:r>
              <a:rPr lang="en-US" altLang="ko-KR" sz="1200" dirty="0"/>
              <a:t>. </a:t>
            </a:r>
          </a:p>
          <a:p>
            <a:endParaRPr lang="en-US" altLang="ko-KR" sz="1200" dirty="0"/>
          </a:p>
          <a:p>
            <a:r>
              <a:rPr lang="ko-KR" altLang="en-US" sz="1200" dirty="0"/>
              <a:t>이미지가 업로드가 되면 </a:t>
            </a:r>
            <a:r>
              <a:rPr lang="en-US" altLang="ko-KR" sz="1200" dirty="0"/>
              <a:t>Lambda </a:t>
            </a:r>
            <a:r>
              <a:rPr lang="ko-KR" altLang="en-US" sz="1200" dirty="0"/>
              <a:t>에서</a:t>
            </a:r>
            <a:r>
              <a:rPr lang="en-US" altLang="ko-KR" sz="1200" dirty="0"/>
              <a:t> S3-A (</a:t>
            </a:r>
            <a:r>
              <a:rPr lang="ko-KR" altLang="en-US" sz="1200" dirty="0"/>
              <a:t>비교 이미지</a:t>
            </a:r>
            <a:r>
              <a:rPr lang="en-US" altLang="ko-KR" sz="1200" dirty="0"/>
              <a:t>)</a:t>
            </a:r>
            <a:r>
              <a:rPr lang="ko-KR" altLang="en-US" sz="1200" dirty="0"/>
              <a:t>를 불러와서 </a:t>
            </a:r>
            <a:r>
              <a:rPr lang="en-US" altLang="ko-KR" sz="1200" dirty="0"/>
              <a:t>S3-B</a:t>
            </a:r>
            <a:r>
              <a:rPr lang="ko-KR" altLang="en-US" sz="1200" dirty="0"/>
              <a:t>에 들어온 이미지들을 </a:t>
            </a:r>
            <a:r>
              <a:rPr lang="en-US" altLang="ko-KR" sz="1200" dirty="0"/>
              <a:t>Rekognition </a:t>
            </a:r>
            <a:r>
              <a:rPr lang="ko-KR" altLang="en-US" sz="1200" dirty="0"/>
              <a:t>을 통해 </a:t>
            </a:r>
            <a:endParaRPr lang="en-US" altLang="ko-KR" sz="1200" dirty="0"/>
          </a:p>
          <a:p>
            <a:r>
              <a:rPr lang="ko-KR" altLang="en-US" sz="1200" dirty="0"/>
              <a:t>비교합니다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비교 후 업로드가 된 이미지의 얼굴 유사도가 떨어지면 </a:t>
            </a:r>
            <a:r>
              <a:rPr lang="en-US" altLang="ko-KR" sz="1200" dirty="0"/>
              <a:t>Line Notify</a:t>
            </a:r>
            <a:r>
              <a:rPr lang="ko-KR" altLang="en-US" sz="1200" dirty="0"/>
              <a:t>를 통해</a:t>
            </a:r>
            <a:endParaRPr lang="en-US" altLang="ko-KR" sz="1200" dirty="0"/>
          </a:p>
          <a:p>
            <a:r>
              <a:rPr lang="ko-KR" altLang="en-US" sz="1200" dirty="0"/>
              <a:t>알림 메시지 및 이미지를 전송합니다</a:t>
            </a:r>
            <a:r>
              <a:rPr lang="en-US" altLang="ko-KR" sz="1200" dirty="0"/>
              <a:t>.</a:t>
            </a:r>
          </a:p>
          <a:p>
            <a:r>
              <a:rPr lang="en-US" altLang="ko-KR" sz="1400" dirty="0"/>
              <a:t>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71231"/>
            <a:ext cx="5544616" cy="41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1F80D1-972C-4655-9C5A-8908ED8735D5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C36D1F6-8124-400D-923C-039D927A52AA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71A2A0B-156B-414B-9428-440DED3C67A0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제목 12">
            <a:extLst>
              <a:ext uri="{FF2B5EF4-FFF2-40B4-BE49-F238E27FC236}">
                <a16:creationId xmlns:a16="http://schemas.microsoft.com/office/drawing/2014/main" id="{690EE9D0-8972-4E5A-A582-B507F6EB5B7E}"/>
              </a:ext>
            </a:extLst>
          </p:cNvPr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서비스 흐름도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5DE7D17-CD00-4DDA-897E-D1A0E91C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A3FA01-90A3-44FC-B84E-F5C15FA5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막힌 원호 9">
            <a:extLst>
              <a:ext uri="{FF2B5EF4-FFF2-40B4-BE49-F238E27FC236}">
                <a16:creationId xmlns:a16="http://schemas.microsoft.com/office/drawing/2014/main" id="{465A66E4-8C6E-4002-88FD-4CCA54C6AF6A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1">
            <a:extLst>
              <a:ext uri="{FF2B5EF4-FFF2-40B4-BE49-F238E27FC236}">
                <a16:creationId xmlns:a16="http://schemas.microsoft.com/office/drawing/2014/main" id="{175CF1DC-34A5-4522-A38E-6F1B813E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C4CBC2B-2C75-4928-9404-A8D99693E175}"/>
              </a:ext>
            </a:extLst>
          </p:cNvPr>
          <p:cNvSpPr/>
          <p:nvPr/>
        </p:nvSpPr>
        <p:spPr>
          <a:xfrm>
            <a:off x="222257" y="1167213"/>
            <a:ext cx="4219826" cy="5189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01B83B-2B2A-4294-8EB1-DAA88FAF464F}"/>
              </a:ext>
            </a:extLst>
          </p:cNvPr>
          <p:cNvSpPr/>
          <p:nvPr/>
        </p:nvSpPr>
        <p:spPr>
          <a:xfrm>
            <a:off x="4571999" y="1167213"/>
            <a:ext cx="4349743" cy="5189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제목 12">
            <a:extLst>
              <a:ext uri="{FF2B5EF4-FFF2-40B4-BE49-F238E27FC236}">
                <a16:creationId xmlns:a16="http://schemas.microsoft.com/office/drawing/2014/main" id="{834D10E0-BEB9-444F-B3B7-29468EA20974}"/>
              </a:ext>
            </a:extLst>
          </p:cNvPr>
          <p:cNvSpPr txBox="1">
            <a:spLocks/>
          </p:cNvSpPr>
          <p:nvPr/>
        </p:nvSpPr>
        <p:spPr>
          <a:xfrm>
            <a:off x="4570451" y="1212933"/>
            <a:ext cx="4275364" cy="429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그림과 함께하는 영어 단어 공부 기능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</a:t>
            </a:r>
            <a:r>
              <a:rPr lang="ko-KR" altLang="en-US" sz="1200" dirty="0">
                <a:latin typeface="+mn-ea"/>
                <a:cs typeface="+mj-cs"/>
              </a:rPr>
              <a:t>는 터치 디스플레이를 통해 그림을 직접 그린다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입력된 그림에 대하여 학습 모델을 통해 추론한다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추론한 답을 로봇의 구동과 함께 음성 제공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  <a:cs typeface="+mj-cs"/>
            </a:endParaRPr>
          </a:p>
          <a:p>
            <a:pPr defTabSz="914400" latinLnBrk="1">
              <a:spcBef>
                <a:spcPct val="0"/>
              </a:spcBef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텍스트 콘텐츠를 읽어주는 기능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① 사용자가 텍스트 콘텐츠를 삽입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/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선택한다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② 크롤링을 통해 영어 신문 및 동화를 서버에 전송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선택된 콘텐츠에 대하여 아마존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Polly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를 적용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음성으로 변환된 콘텐츠를 출력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  <a:cs typeface="+mj-cs"/>
            </a:endParaRPr>
          </a:p>
          <a:p>
            <a:pPr defTabSz="914400" latinLnBrk="1">
              <a:spcBef>
                <a:spcPct val="0"/>
              </a:spcBef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en-US" altLang="ko-KR" sz="1200" b="1" dirty="0">
                <a:latin typeface="+mn-ea"/>
                <a:cs typeface="+mj-cs"/>
              </a:rPr>
              <a:t>Chatbot+MP3</a:t>
            </a:r>
            <a:r>
              <a:rPr lang="ko-KR" altLang="en-US" sz="1200" b="1" dirty="0">
                <a:latin typeface="+mn-ea"/>
                <a:cs typeface="+mj-cs"/>
              </a:rPr>
              <a:t> </a:t>
            </a:r>
            <a:r>
              <a:rPr lang="en-US" altLang="ko-KR" sz="1200" b="1" dirty="0">
                <a:latin typeface="+mn-ea"/>
                <a:cs typeface="+mj-cs"/>
              </a:rPr>
              <a:t>file</a:t>
            </a:r>
            <a:r>
              <a:rPr lang="ko-KR" altLang="en-US" sz="1200" b="1" dirty="0">
                <a:latin typeface="+mn-ea"/>
                <a:cs typeface="+mj-cs"/>
              </a:rPr>
              <a:t> </a:t>
            </a:r>
            <a:r>
              <a:rPr lang="en-US" altLang="ko-KR" sz="1200" b="1" dirty="0">
                <a:latin typeface="+mn-ea"/>
                <a:cs typeface="+mj-cs"/>
              </a:rPr>
              <a:t>output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사용자가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Alexa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를 통해 </a:t>
            </a:r>
            <a:r>
              <a:rPr lang="en-US" altLang="ko-KR" sz="1200" dirty="0">
                <a:latin typeface="+mn-ea"/>
                <a:cs typeface="+mj-cs"/>
              </a:rPr>
              <a:t>Chatbot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기능 실행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사용자의 발화를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Alexa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가 인식하여 커스텀 스킬 실행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200" b="1" dirty="0">
                <a:latin typeface="+mn-ea"/>
                <a:cs typeface="+mj-cs"/>
              </a:rPr>
              <a:t>외부인 감지 시스템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 및 가족과 같은 허가된 인물 지정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외부인이 카메라에 찍히면 </a:t>
            </a:r>
            <a:r>
              <a:rPr lang="en-US" altLang="ko-KR" sz="1200" dirty="0">
                <a:latin typeface="+mn-ea"/>
                <a:cs typeface="+mj-cs"/>
              </a:rPr>
              <a:t>Line Notify </a:t>
            </a:r>
            <a:r>
              <a:rPr lang="ko-KR" altLang="en-US" sz="1200" dirty="0">
                <a:latin typeface="+mn-ea"/>
                <a:cs typeface="+mj-cs"/>
              </a:rPr>
              <a:t>로 메시지 전송</a:t>
            </a:r>
            <a:endParaRPr lang="en-US" altLang="ko-KR" sz="1200" b="1" dirty="0"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사용자 커스텀 스마트 미러 기능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사용자의 정보를 입력한다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사용자에 따른 테마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,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노래를 연동하여 데이터를 가져온다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사용자가 주목하는 영어 신문 사이트의 콘텐츠를 읽는다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1200" b="1" dirty="0">
                <a:latin typeface="+mn-ea"/>
              </a:rPr>
              <a:t>| </a:t>
            </a:r>
            <a:r>
              <a:rPr lang="ko-KR" altLang="en-US" sz="1200" b="1" dirty="0">
                <a:latin typeface="+mn-ea"/>
              </a:rPr>
              <a:t>이미지 </a:t>
            </a:r>
            <a:r>
              <a:rPr lang="en-US" altLang="ko-KR" sz="1200" b="1" dirty="0">
                <a:latin typeface="+mn-ea"/>
              </a:rPr>
              <a:t>mp3</a:t>
            </a:r>
            <a:r>
              <a:rPr lang="ko-KR" altLang="en-US" sz="1200" b="1" dirty="0">
                <a:latin typeface="+mn-ea"/>
              </a:rPr>
              <a:t>파일로 변환 </a:t>
            </a:r>
            <a:endParaRPr lang="en-US" altLang="ko-KR" sz="1200" b="1" dirty="0">
              <a:latin typeface="+mn-ea"/>
            </a:endParaRPr>
          </a:p>
          <a:p>
            <a:pPr>
              <a:spcBef>
                <a:spcPct val="0"/>
              </a:spcBef>
              <a:defRPr/>
            </a:pPr>
            <a:r>
              <a:rPr lang="ko-KR" altLang="en-US" sz="1200" dirty="0">
                <a:latin typeface="+mn-ea"/>
              </a:rPr>
              <a:t>① 이미지에서 </a:t>
            </a:r>
            <a:r>
              <a:rPr lang="en-US" altLang="ko-KR" sz="1200" dirty="0">
                <a:latin typeface="+mn-ea"/>
              </a:rPr>
              <a:t>OCR</a:t>
            </a:r>
            <a:r>
              <a:rPr lang="ko-KR" altLang="en-US" sz="1200" dirty="0">
                <a:latin typeface="+mn-ea"/>
              </a:rPr>
              <a:t>기능을 통해 </a:t>
            </a:r>
            <a:r>
              <a:rPr lang="en-US" altLang="ko-KR" sz="1200" dirty="0">
                <a:latin typeface="+mn-ea"/>
              </a:rPr>
              <a:t>Text </a:t>
            </a:r>
            <a:r>
              <a:rPr lang="ko-KR" altLang="en-US" sz="1200" dirty="0">
                <a:latin typeface="+mn-ea"/>
              </a:rPr>
              <a:t>추출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ko-KR" altLang="en-US" sz="1200" dirty="0">
                <a:latin typeface="+mn-ea"/>
              </a:rPr>
              <a:t>②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추출된 </a:t>
            </a:r>
            <a:r>
              <a:rPr lang="en-US" altLang="ko-KR" sz="1200" dirty="0">
                <a:latin typeface="+mn-ea"/>
              </a:rPr>
              <a:t>text</a:t>
            </a:r>
            <a:r>
              <a:rPr lang="ko-KR" altLang="en-US" sz="1200" dirty="0">
                <a:latin typeface="+mn-ea"/>
              </a:rPr>
              <a:t>를 번역 후 </a:t>
            </a:r>
            <a:r>
              <a:rPr lang="en-US" altLang="ko-KR" sz="1200" dirty="0">
                <a:latin typeface="+mn-ea"/>
              </a:rPr>
              <a:t>Polly</a:t>
            </a:r>
            <a:r>
              <a:rPr lang="ko-KR" altLang="en-US" sz="1200" dirty="0">
                <a:latin typeface="+mn-ea"/>
              </a:rPr>
              <a:t>를 이용하여 </a:t>
            </a:r>
            <a:r>
              <a:rPr lang="en-US" altLang="ko-KR" sz="1200" dirty="0">
                <a:latin typeface="+mn-ea"/>
              </a:rPr>
              <a:t>mp3</a:t>
            </a:r>
            <a:r>
              <a:rPr lang="ko-KR" altLang="en-US" sz="1200" dirty="0">
                <a:latin typeface="+mn-ea"/>
              </a:rPr>
              <a:t>파일로 변환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ko-KR" altLang="en-US" sz="1200" dirty="0">
                <a:latin typeface="+mn-ea"/>
              </a:rPr>
              <a:t>③ 변환된 </a:t>
            </a:r>
            <a:r>
              <a:rPr lang="en-US" altLang="ko-KR" sz="1200" dirty="0">
                <a:latin typeface="+mn-ea"/>
              </a:rPr>
              <a:t>MP3</a:t>
            </a:r>
            <a:r>
              <a:rPr lang="ko-KR" altLang="en-US" sz="1200" dirty="0">
                <a:latin typeface="+mn-ea"/>
              </a:rPr>
              <a:t>파일을 </a:t>
            </a:r>
            <a:r>
              <a:rPr lang="en-US" altLang="ko-KR" sz="1200" dirty="0">
                <a:latin typeface="+mn-ea"/>
              </a:rPr>
              <a:t>S3</a:t>
            </a:r>
            <a:r>
              <a:rPr lang="ko-KR" altLang="en-US" sz="1200" dirty="0">
                <a:latin typeface="+mn-ea"/>
              </a:rPr>
              <a:t>에 저장하고 </a:t>
            </a:r>
            <a:r>
              <a:rPr lang="en-US" altLang="ko-KR" sz="1200" dirty="0">
                <a:latin typeface="+mn-ea"/>
              </a:rPr>
              <a:t>Alexa</a:t>
            </a:r>
            <a:r>
              <a:rPr lang="ko-KR" altLang="en-US" sz="1200" dirty="0">
                <a:latin typeface="+mn-ea"/>
              </a:rPr>
              <a:t>로 호출한다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699A00D6-A965-4A6D-AB7B-063C56191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85" y="2060848"/>
            <a:ext cx="4143898" cy="3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19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하드웨어</a:t>
            </a:r>
            <a:r>
              <a:rPr lang="en-US" altLang="ko-KR" sz="1700" b="1" noProof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센서 구성도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37" y="1566919"/>
            <a:ext cx="4993943" cy="36214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D6DAE4D-C28D-4861-9B98-29EC90DAF6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7" y="1016050"/>
            <a:ext cx="4572173" cy="5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17888CA-BBFB-4E2E-B272-6DBFDE9549C0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D8D30-582F-4DBB-AC8B-8A9BBC69CA72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1C1F9E-DD57-44E8-B32A-388DB2F6EF86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제목 12">
            <a:extLst>
              <a:ext uri="{FF2B5EF4-FFF2-40B4-BE49-F238E27FC236}">
                <a16:creationId xmlns:a16="http://schemas.microsoft.com/office/drawing/2014/main" id="{37EC404D-D534-45BD-A362-4D7E40AE3D92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메뉴 구성도 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로봇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0C067FB-96D9-4982-8B37-57F4A1AE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C32853-32D7-43B2-96F6-470F0E2D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막힌 원호 9">
            <a:extLst>
              <a:ext uri="{FF2B5EF4-FFF2-40B4-BE49-F238E27FC236}">
                <a16:creationId xmlns:a16="http://schemas.microsoft.com/office/drawing/2014/main" id="{43ACB689-E27E-4607-8C49-F18CCAD73D87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9">
            <a:extLst>
              <a:ext uri="{FF2B5EF4-FFF2-40B4-BE49-F238E27FC236}">
                <a16:creationId xmlns:a16="http://schemas.microsoft.com/office/drawing/2014/main" id="{D09CF842-54AB-406F-81EE-7136EDD0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2094E4C-31A4-4068-B458-2871D256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A2CFA4A6-7B93-4B7D-BC9B-98DDE860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8035"/>
            <a:ext cx="8387123" cy="53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17888CA-BBFB-4E2E-B272-6DBFDE9549C0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D8D30-582F-4DBB-AC8B-8A9BBC69CA72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1C1F9E-DD57-44E8-B32A-388DB2F6EF86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제목 12">
            <a:extLst>
              <a:ext uri="{FF2B5EF4-FFF2-40B4-BE49-F238E27FC236}">
                <a16:creationId xmlns:a16="http://schemas.microsoft.com/office/drawing/2014/main" id="{37EC404D-D534-45BD-A362-4D7E40AE3D92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메뉴 구성도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0C067FB-96D9-4982-8B37-57F4A1AE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C32853-32D7-43B2-96F6-470F0E2D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막힌 원호 9">
            <a:extLst>
              <a:ext uri="{FF2B5EF4-FFF2-40B4-BE49-F238E27FC236}">
                <a16:creationId xmlns:a16="http://schemas.microsoft.com/office/drawing/2014/main" id="{43ACB689-E27E-4607-8C49-F18CCAD73D87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9">
            <a:extLst>
              <a:ext uri="{FF2B5EF4-FFF2-40B4-BE49-F238E27FC236}">
                <a16:creationId xmlns:a16="http://schemas.microsoft.com/office/drawing/2014/main" id="{D09CF842-54AB-406F-81EE-7136EDD0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2094E4C-31A4-4068-B458-2871D256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C8E40E-A4DB-4F14-963B-A70E6DDD7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16" y="1477771"/>
            <a:ext cx="7680367" cy="4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9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기능 처리도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기능 흐름도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700" spc="-5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C6ECB81-DAB2-40BC-A18B-1A4B64A2A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6747"/>
            <a:ext cx="6480720" cy="55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알고리즘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명세서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 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4572000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A99C9-F401-4662-9C23-4F6365D4B352}"/>
              </a:ext>
            </a:extLst>
          </p:cNvPr>
          <p:cNvSpPr txBox="1"/>
          <p:nvPr/>
        </p:nvSpPr>
        <p:spPr>
          <a:xfrm>
            <a:off x="4622636" y="2348880"/>
            <a:ext cx="4104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알고리즘 시나리오</a:t>
            </a:r>
            <a:endParaRPr lang="en-US" altLang="ko-KR" sz="1600" dirty="0"/>
          </a:p>
          <a:p>
            <a:pPr marL="228600" indent="-228600">
              <a:buAutoNum type="arabicPeriod"/>
            </a:pPr>
            <a:r>
              <a:rPr lang="en-US" altLang="ko-KR" sz="1100" dirty="0"/>
              <a:t>*Raspberry</a:t>
            </a:r>
            <a:r>
              <a:rPr lang="ko-KR" altLang="en-US" sz="1100" dirty="0"/>
              <a:t> </a:t>
            </a:r>
            <a:r>
              <a:rPr lang="en-US" altLang="ko-KR" sz="1100" dirty="0"/>
              <a:t>Pi</a:t>
            </a:r>
            <a:r>
              <a:rPr lang="ko-KR" altLang="en-US" sz="1100" dirty="0"/>
              <a:t>의 카메라를 통해 </a:t>
            </a:r>
            <a:r>
              <a:rPr lang="en-US" altLang="ko-KR" sz="1100" dirty="0"/>
              <a:t>1</a:t>
            </a:r>
            <a:r>
              <a:rPr lang="ko-KR" altLang="en-US" sz="1100" dirty="0"/>
              <a:t>초에 한 번씩 캡처 후 </a:t>
            </a:r>
            <a:r>
              <a:rPr lang="en-US" altLang="ko-KR" sz="1100" dirty="0"/>
              <a:t>S3</a:t>
            </a:r>
            <a:r>
              <a:rPr lang="ko-KR" altLang="en-US" sz="1100" dirty="0"/>
              <a:t>로 업로드 한다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marL="228600" indent="-228600">
              <a:buAutoNum type="arabicPeriod"/>
            </a:pPr>
            <a:r>
              <a:rPr lang="en-US" altLang="ko-KR" sz="1100" dirty="0"/>
              <a:t>*Lambda</a:t>
            </a:r>
            <a:r>
              <a:rPr lang="ko-KR" altLang="en-US" sz="1100" dirty="0"/>
              <a:t>의 </a:t>
            </a:r>
            <a:r>
              <a:rPr lang="en-US" altLang="ko-KR" sz="1100" dirty="0"/>
              <a:t>compare face </a:t>
            </a:r>
            <a:r>
              <a:rPr lang="ko-KR" altLang="en-US" sz="1100" dirty="0"/>
              <a:t>진행</a:t>
            </a:r>
            <a:r>
              <a:rPr lang="en-US" altLang="ko-KR" sz="1100" dirty="0"/>
              <a:t>,</a:t>
            </a:r>
            <a:r>
              <a:rPr lang="ko-KR" altLang="en-US" sz="1100" dirty="0"/>
              <a:t> 저장된 사용자일 경우에는 다시 </a:t>
            </a:r>
            <a:r>
              <a:rPr lang="en-US" altLang="ko-KR" sz="1100" dirty="0"/>
              <a:t>1</a:t>
            </a:r>
            <a:r>
              <a:rPr lang="ko-KR" altLang="en-US" sz="1100" dirty="0"/>
              <a:t>번으로 돌아간다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100" dirty="0"/>
              <a:t>*</a:t>
            </a:r>
            <a:r>
              <a:rPr lang="ko-KR" altLang="en-US" sz="1100" dirty="0"/>
              <a:t>외부인일 경우 </a:t>
            </a:r>
            <a:r>
              <a:rPr lang="en-US" altLang="ko-KR" sz="1100" dirty="0"/>
              <a:t>Line notify API</a:t>
            </a:r>
            <a:r>
              <a:rPr lang="ko-KR" altLang="en-US" sz="1100" dirty="0"/>
              <a:t>를 이용하여 </a:t>
            </a:r>
            <a:r>
              <a:rPr lang="en-US" altLang="ko-KR" sz="1100" dirty="0"/>
              <a:t>Line</a:t>
            </a:r>
            <a:r>
              <a:rPr lang="ko-KR" altLang="en-US" sz="1100" dirty="0"/>
              <a:t>에 정해진 메시지와 캡처 화면을 전송한다</a:t>
            </a:r>
            <a:r>
              <a:rPr lang="en-US" altLang="ko-KR" sz="1100" dirty="0"/>
              <a:t>. </a:t>
            </a:r>
            <a:r>
              <a:rPr lang="ko-KR" altLang="en-US" sz="1100" dirty="0"/>
              <a:t>추가로 외부인 </a:t>
            </a:r>
            <a:r>
              <a:rPr lang="en-US" altLang="ko-KR" sz="1100" dirty="0"/>
              <a:t>S3 Bucket</a:t>
            </a:r>
            <a:r>
              <a:rPr lang="ko-KR" altLang="en-US" sz="1100" dirty="0"/>
              <a:t>에</a:t>
            </a:r>
            <a:r>
              <a:rPr lang="en-US" altLang="ko-KR" sz="1100" dirty="0"/>
              <a:t>  </a:t>
            </a:r>
            <a:r>
              <a:rPr lang="ko-KR" altLang="en-US" sz="1100" dirty="0"/>
              <a:t>캡처 화면을 업로드한다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marL="228600" indent="-228600">
              <a:buAutoNum type="arabicPeriod"/>
            </a:pPr>
            <a:r>
              <a:rPr lang="ko-KR" altLang="en-US" sz="1100" dirty="0"/>
              <a:t>콘텐츠를 선택하면 맞는 </a:t>
            </a:r>
            <a:r>
              <a:rPr lang="en-US" altLang="ko-KR" sz="1100" dirty="0"/>
              <a:t>GUI</a:t>
            </a:r>
            <a:r>
              <a:rPr lang="ko-KR" altLang="en-US" sz="1100" dirty="0"/>
              <a:t>로 이동한다</a:t>
            </a:r>
            <a:r>
              <a:rPr lang="en-US" altLang="ko-KR" sz="1100" dirty="0"/>
              <a:t>. </a:t>
            </a:r>
            <a:r>
              <a:rPr lang="ko-KR" altLang="en-US" sz="1100" dirty="0"/>
              <a:t>선택이 없을 시에는 홈 </a:t>
            </a:r>
            <a:r>
              <a:rPr lang="en-US" altLang="ko-KR" sz="1100" dirty="0"/>
              <a:t>CCTV </a:t>
            </a:r>
            <a:r>
              <a:rPr lang="ko-KR" altLang="en-US" sz="1100" dirty="0"/>
              <a:t>기능을 위해 </a:t>
            </a:r>
            <a:r>
              <a:rPr lang="en-US" altLang="ko-KR" sz="1100" dirty="0"/>
              <a:t>1</a:t>
            </a:r>
            <a:r>
              <a:rPr lang="ko-KR" altLang="en-US" sz="1100" dirty="0"/>
              <a:t>번으로 돌아간다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콘텐츠 제공 시 서비스를 제공하고</a:t>
            </a:r>
            <a:r>
              <a:rPr lang="en-US" altLang="ko-KR" sz="1100" dirty="0"/>
              <a:t>, </a:t>
            </a:r>
            <a:r>
              <a:rPr lang="ko-KR" altLang="en-US" sz="1100" dirty="0"/>
              <a:t>상황에 맞는 로봇 변화를 제공한다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콘텐츠 제공을 종료한다</a:t>
            </a:r>
            <a:r>
              <a:rPr lang="en-US" altLang="ko-KR" sz="11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D2223-A6A3-4A04-8319-3C7AF5E88CBA}"/>
              </a:ext>
            </a:extLst>
          </p:cNvPr>
          <p:cNvSpPr txBox="1"/>
          <p:nvPr/>
        </p:nvSpPr>
        <p:spPr>
          <a:xfrm>
            <a:off x="7193552" y="55453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*</a:t>
            </a:r>
            <a:r>
              <a:rPr lang="ko-KR" altLang="en-US" sz="1400" dirty="0"/>
              <a:t>백그라운드 실행</a:t>
            </a:r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369F34A-BB73-48FD-9429-625851442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5" y="1556791"/>
            <a:ext cx="3041360" cy="43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알고리즘 상세 설명서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2"/>
            <a:ext cx="8578845" cy="46914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F4064-2F50-435A-8A03-560316953E29}"/>
              </a:ext>
            </a:extLst>
          </p:cNvPr>
          <p:cNvSpPr txBox="1"/>
          <p:nvPr/>
        </p:nvSpPr>
        <p:spPr>
          <a:xfrm>
            <a:off x="323528" y="162880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Raspberry</a:t>
            </a:r>
            <a:r>
              <a:rPr lang="ko-KR" altLang="en-US" dirty="0"/>
              <a:t> </a:t>
            </a:r>
            <a:r>
              <a:rPr lang="en-US" altLang="ko-KR" dirty="0"/>
              <a:t>Pi</a:t>
            </a:r>
            <a:r>
              <a:rPr lang="ko-KR" altLang="en-US" dirty="0"/>
              <a:t>에서 </a:t>
            </a:r>
            <a:r>
              <a:rPr lang="en-US" altLang="ko-KR" dirty="0"/>
              <a:t>upload.py</a:t>
            </a:r>
            <a:r>
              <a:rPr lang="ko-KR" altLang="en-US" dirty="0"/>
              <a:t>을 </a:t>
            </a:r>
            <a:r>
              <a:rPr lang="en-US" altLang="ko-KR" dirty="0"/>
              <a:t>background</a:t>
            </a:r>
            <a:r>
              <a:rPr lang="ko-KR" altLang="en-US" dirty="0"/>
              <a:t> 실행합니다</a:t>
            </a:r>
            <a:r>
              <a:rPr lang="en-US" altLang="ko-KR" dirty="0"/>
              <a:t>.</a:t>
            </a:r>
            <a:r>
              <a:rPr lang="ko-KR" altLang="en-US" dirty="0"/>
              <a:t> 실행 중엔 </a:t>
            </a:r>
            <a:r>
              <a:rPr lang="en-US" altLang="ko-KR" dirty="0"/>
              <a:t>1</a:t>
            </a:r>
            <a:r>
              <a:rPr lang="ko-KR" altLang="en-US" dirty="0"/>
              <a:t>초에 한 번씩 </a:t>
            </a:r>
            <a:r>
              <a:rPr lang="en-US" altLang="ko-KR" dirty="0"/>
              <a:t>S3 Bucket</a:t>
            </a:r>
            <a:r>
              <a:rPr lang="ko-KR" altLang="en-US" dirty="0"/>
              <a:t>에 캡처한 이미지가 업로드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Compare Face </a:t>
            </a:r>
            <a:r>
              <a:rPr lang="ko-KR" altLang="en-US" dirty="0"/>
              <a:t>함수를 통해 </a:t>
            </a:r>
            <a:r>
              <a:rPr lang="en-US" altLang="ko-KR" dirty="0"/>
              <a:t>Lambda</a:t>
            </a:r>
            <a:r>
              <a:rPr lang="ko-KR" altLang="en-US" dirty="0"/>
              <a:t>의 </a:t>
            </a:r>
            <a:r>
              <a:rPr lang="en-US" altLang="ko-KR" dirty="0"/>
              <a:t>S3 </a:t>
            </a:r>
            <a:r>
              <a:rPr lang="ko-KR" altLang="en-US" dirty="0"/>
              <a:t>트리거를 통해 들어온 사진과 기존 </a:t>
            </a:r>
            <a:r>
              <a:rPr lang="en-US" altLang="ko-KR" dirty="0"/>
              <a:t>S3(1)(</a:t>
            </a:r>
            <a:r>
              <a:rPr lang="ko-KR" altLang="en-US" dirty="0"/>
              <a:t>저장된 사용자 </a:t>
            </a:r>
            <a:r>
              <a:rPr lang="en-US" altLang="ko-KR" dirty="0"/>
              <a:t>Bucket)</a:t>
            </a:r>
            <a:r>
              <a:rPr lang="ko-KR" altLang="en-US" dirty="0"/>
              <a:t>의 이미지와 비교합니다</a:t>
            </a:r>
            <a:r>
              <a:rPr lang="en-US" altLang="ko-KR" dirty="0"/>
              <a:t>. </a:t>
            </a:r>
            <a:r>
              <a:rPr lang="ko-KR" altLang="en-US" dirty="0"/>
              <a:t>그 후 </a:t>
            </a:r>
            <a:r>
              <a:rPr lang="en-US" altLang="ko-KR" dirty="0"/>
              <a:t>return </a:t>
            </a:r>
            <a:r>
              <a:rPr lang="ko-KR" altLang="en-US" dirty="0"/>
              <a:t>값을 통해 외부인인지 아닌지 가려내고 외부인일 경우 </a:t>
            </a:r>
            <a:r>
              <a:rPr lang="en-US" altLang="ko-KR" dirty="0"/>
              <a:t>Line notify API</a:t>
            </a:r>
            <a:r>
              <a:rPr lang="ko-KR" altLang="en-US" dirty="0"/>
              <a:t>를 이용해서 메시지를 보내고 또 다른 </a:t>
            </a:r>
            <a:r>
              <a:rPr lang="en-US" altLang="ko-KR" dirty="0"/>
              <a:t>S3(2)(</a:t>
            </a:r>
            <a:r>
              <a:rPr lang="ko-KR" altLang="en-US" dirty="0"/>
              <a:t>외부인 </a:t>
            </a:r>
            <a:r>
              <a:rPr lang="en-US" altLang="ko-KR" dirty="0"/>
              <a:t>Bucket)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사진을 업로드합니다</a:t>
            </a:r>
            <a:r>
              <a:rPr lang="en-US" altLang="ko-KR" dirty="0"/>
              <a:t>. </a:t>
            </a:r>
            <a:r>
              <a:rPr lang="ko-KR" altLang="en-US" dirty="0"/>
              <a:t>이때 </a:t>
            </a:r>
            <a:r>
              <a:rPr lang="en-US" altLang="ko-KR" dirty="0"/>
              <a:t>S3(2)</a:t>
            </a:r>
            <a:r>
              <a:rPr lang="ko-KR" altLang="en-US" dirty="0"/>
              <a:t>의 </a:t>
            </a:r>
            <a:r>
              <a:rPr lang="en-US" altLang="ko-KR" dirty="0"/>
              <a:t>life cycle</a:t>
            </a:r>
            <a:r>
              <a:rPr lang="ko-KR" altLang="en-US" dirty="0"/>
              <a:t>은 </a:t>
            </a:r>
            <a:r>
              <a:rPr lang="en-US" altLang="ko-KR" dirty="0"/>
              <a:t>10</a:t>
            </a:r>
            <a:r>
              <a:rPr lang="ko-KR" altLang="en-US" dirty="0"/>
              <a:t>분으로 설정합니다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후 트리거로 들어온 이미지는 두 가지의 </a:t>
            </a:r>
            <a:r>
              <a:rPr lang="en-US" altLang="ko-KR" dirty="0"/>
              <a:t>S3(1)(2) Bucket</a:t>
            </a:r>
            <a:r>
              <a:rPr lang="ko-KR" altLang="en-US" dirty="0"/>
              <a:t>을 탐색하여 외부인을 가려냅니다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위에 알고리즘이 </a:t>
            </a:r>
            <a:r>
              <a:rPr lang="en-US" altLang="ko-KR" dirty="0"/>
              <a:t>background</a:t>
            </a:r>
            <a:r>
              <a:rPr lang="ko-KR" altLang="en-US" dirty="0"/>
              <a:t>로 실행될 때 </a:t>
            </a:r>
            <a:r>
              <a:rPr lang="en-US" altLang="ko-KR" dirty="0"/>
              <a:t>foreground</a:t>
            </a:r>
            <a:r>
              <a:rPr lang="ko-KR" altLang="en-US" dirty="0"/>
              <a:t>에서는 사용자가 선택한 컨텐츠</a:t>
            </a:r>
            <a:r>
              <a:rPr lang="en-US" altLang="ko-KR" dirty="0"/>
              <a:t>(Quick Draw, Chat bot, custom MP3 file output, GUI text/Voice output)</a:t>
            </a:r>
            <a:r>
              <a:rPr lang="ko-KR" altLang="en-US" dirty="0"/>
              <a:t>를 동시에 진행합니다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26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알고리즘 상세 설명서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81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F7ADBF-C2B6-44EE-BC81-53762B9BE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99" y="1545910"/>
            <a:ext cx="6506427" cy="46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8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19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하드웨어 설계도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344C13AB-F018-404D-9D98-3B948C51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208"/>
            <a:ext cx="7200800" cy="48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9EE49BDE-572B-4498-BAF3-D0B43D400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056227"/>
            <a:ext cx="7964068" cy="5117892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599EA2E-48CD-45CE-8EF2-68178D35E329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3BE40829-7E7F-48AD-B06C-2A4472AF9EF8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5193859-DDA1-4D9B-A15F-4AF02DF9B918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6FB55190-54B2-463E-A255-6310304B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E0822E-0162-4092-95CE-FE512420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바닥글 개체 틀 11">
            <a:extLst>
              <a:ext uri="{FF2B5EF4-FFF2-40B4-BE49-F238E27FC236}">
                <a16:creationId xmlns:a16="http://schemas.microsoft.com/office/drawing/2014/main" id="{71B08036-3CEF-4AF4-A720-9F27AF5B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 dirty="0" err="1"/>
              <a:t>한이음</a:t>
            </a:r>
            <a:r>
              <a:rPr lang="ko-KR" altLang="en-US" dirty="0"/>
              <a:t> ▶ 프로그램 설계서</a:t>
            </a:r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38561134-48FF-4229-9667-007373DF64B0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시장</a:t>
            </a:r>
            <a:r>
              <a:rPr lang="en-US" altLang="ko-KR" sz="1700" b="1" noProof="0" dirty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기술 동향 분석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6C78082-4B3E-430B-8C73-E353AFC6B52B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7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프로그램 </a:t>
            </a:r>
            <a:r>
              <a:rPr lang="en-US" altLang="ko-KR" sz="1700" b="1">
                <a:solidFill>
                  <a:schemeClr val="bg1"/>
                </a:solidFill>
                <a:latin typeface="+mn-ea"/>
                <a:cs typeface="+mj-cs"/>
              </a:rPr>
              <a:t>-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목록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막힌 원호 34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>
          <a:xfrm>
            <a:off x="3124200" y="6462497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43887"/>
              </p:ext>
            </p:extLst>
          </p:nvPr>
        </p:nvGraphicFramePr>
        <p:xfrm>
          <a:off x="298210" y="1216519"/>
          <a:ext cx="8547580" cy="5244100"/>
        </p:xfrm>
        <a:graphic>
          <a:graphicData uri="http://schemas.openxmlformats.org/drawingml/2006/table">
            <a:tbl>
              <a:tblPr/>
              <a:tblGrid>
                <a:gridCol w="123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1622">
                  <a:extLst>
                    <a:ext uri="{9D8B030D-6E8A-4147-A177-3AD203B41FA5}">
                      <a16:colId xmlns:a16="http://schemas.microsoft.com/office/drawing/2014/main" val="3740196420"/>
                    </a:ext>
                  </a:extLst>
                </a:gridCol>
              </a:tblGrid>
              <a:tr h="3794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 분류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기능번호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 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비고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상세 설명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5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스마트 미러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MIR-01-01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Youtube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추천 동영상 재생 기능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사용자 추천 동영상 제공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MIR-02-01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생활편의 서비스 기능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달력과 일정관리 및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Spotify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를 통한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생활밀착형 서비스 제공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0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안드로이드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어플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TuringTale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APP-01-01-A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Textract 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사진 선택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번역하고자 하는 대상을 촬영 혹은 기존의 이미지를 선택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APP-01-02-A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Textract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사진 업로드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이미지를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AWS S3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로 업로드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903961"/>
                  </a:ext>
                </a:extLst>
              </a:tr>
              <a:tr h="37945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로봇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ROT-01-01-A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Textract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번역 기능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AWS S3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에 저장된 이미지에 대하여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Textract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과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Polly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를 이용해 텍스트 번역 및 사람의 목소리로 출력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ROT-01-02</a:t>
                      </a:r>
                    </a:p>
                  </a:txBody>
                  <a:tcPr marL="42251" marR="42251" marT="11681" marB="11681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영문 텍스트 재생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영어신문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동화를 다양한 목소리로 제공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ROT-02-01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QuickDraw 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그림을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통한 영단어 학습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CNN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알고리즘을 이용한 딥러닝 기술을 바탕으로 사용자가 그린 그림을 인식하고 가장 유사한 대상을 다양한 콘텐츠로 제공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ROT-02-02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Alexa / Google assistant Custom Bot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사용자와 커뮤니케이션 관계를 구축하는 챗봇과 같은 기능 제공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ROT-03-01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CCTV 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외부인 출입 알림 기능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가족 이외의 외부인 출입 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Line notify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알림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ROT-04-01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상황에 맞는 로봇 변화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오디오 모듈과 모터를 통한 로봇 변화 표현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6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130297" y="663220"/>
            <a:ext cx="3329013" cy="402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(1) – readDataset.py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963DEE-DE2C-4F1F-9C31-034F6E5C0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513" y="2996953"/>
            <a:ext cx="3374314" cy="27363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E75CC72-18F8-48B7-8198-0A7319CE9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3012433"/>
            <a:ext cx="2954262" cy="279283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880882-6DC0-4B8D-9DDF-B963AF216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03" y="1806892"/>
            <a:ext cx="7840470" cy="94698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F7A8521-360C-4E90-A772-9E4A0D1824EC}"/>
              </a:ext>
            </a:extLst>
          </p:cNvPr>
          <p:cNvSpPr/>
          <p:nvPr/>
        </p:nvSpPr>
        <p:spPr>
          <a:xfrm>
            <a:off x="1403649" y="5822535"/>
            <a:ext cx="576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100" dirty="0">
                <a:latin typeface="+mj-lt"/>
              </a:rPr>
              <a:t>사용자가 임의로 삽입한 </a:t>
            </a:r>
            <a:r>
              <a:rPr lang="en-US" altLang="ko-KR" sz="1100" dirty="0">
                <a:latin typeface="+mj-lt"/>
              </a:rPr>
              <a:t>npy </a:t>
            </a:r>
            <a:r>
              <a:rPr lang="ko-KR" altLang="en-US" sz="1100" dirty="0">
                <a:latin typeface="+mj-lt"/>
              </a:rPr>
              <a:t>파일을 자체적으로 정렬합니다</a:t>
            </a:r>
            <a:r>
              <a:rPr lang="en-US" altLang="ko-KR" sz="1100" dirty="0">
                <a:latin typeface="+mj-lt"/>
              </a:rPr>
              <a:t>.</a:t>
            </a:r>
            <a:endParaRPr lang="ko-KR" alt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99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130297" y="663220"/>
            <a:ext cx="3329013" cy="402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(2) – trainModel.py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963DEE-DE2C-4F1F-9C31-034F6E5C0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495" y="3428999"/>
            <a:ext cx="2573446" cy="254406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12A9A95-BF2A-4340-A992-793473C3E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62" y="3429000"/>
            <a:ext cx="4213803" cy="25440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94EDFC-FFAF-4A32-8983-4DAD66D13B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585" y="1778950"/>
            <a:ext cx="7584599" cy="14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271319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</a:t>
            </a:r>
            <a:r>
              <a:rPr lang="en-US" altLang="ko-KR" sz="1250" b="1" dirty="0">
                <a:solidFill>
                  <a:schemeClr val="bg1"/>
                </a:solidFill>
                <a:latin typeface="+mn-ea"/>
                <a:cs typeface="+mj-cs"/>
              </a:rPr>
              <a:t>3</a:t>
            </a:r>
            <a:r>
              <a:rPr kumimoji="0" lang="en-US" altLang="ko-KR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) –</a:t>
            </a:r>
            <a:r>
              <a:rPr lang="en-US" altLang="ko-KR" sz="1250" b="1" dirty="0">
                <a:solidFill>
                  <a:schemeClr val="bg1"/>
                </a:solidFill>
                <a:latin typeface="+mn-ea"/>
                <a:cs typeface="+mj-cs"/>
              </a:rPr>
              <a:t>Quickdraw_canvas.py</a:t>
            </a:r>
            <a:endParaRPr kumimoji="0" lang="ko-KR" altLang="en-US" sz="125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191E79-F1C9-4634-87BE-A711311F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56" y="1625820"/>
            <a:ext cx="7315996" cy="16283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CC717CE-9727-4270-8475-8D524E47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56" y="3254188"/>
            <a:ext cx="4795716" cy="27313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6E7F76C-D2DC-47EB-A22A-0E8FFB6C4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172" y="3254188"/>
            <a:ext cx="3297471" cy="27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(4) – upload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.</a:t>
            </a:r>
            <a:r>
              <a:rPr lang="en-US" altLang="ko-KR" sz="1300" b="1" dirty="0" err="1">
                <a:solidFill>
                  <a:schemeClr val="bg1"/>
                </a:solidFill>
                <a:latin typeface="+mn-ea"/>
                <a:cs typeface="+mj-cs"/>
              </a:rPr>
              <a:t>py&amp;Lambda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0814044-3AC5-43DF-A607-0AFC91927B5D}"/>
              </a:ext>
            </a:extLst>
          </p:cNvPr>
          <p:cNvSpPr/>
          <p:nvPr/>
        </p:nvSpPr>
        <p:spPr>
          <a:xfrm>
            <a:off x="424356" y="1711410"/>
            <a:ext cx="8252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>
                <a:latin typeface="+mj-lt"/>
              </a:rPr>
              <a:t>ㅇ</a:t>
            </a:r>
            <a:r>
              <a:rPr lang="en-US" altLang="ko-KR" sz="1600" dirty="0">
                <a:latin typeface="+mj-lt"/>
              </a:rPr>
              <a:t>upload.py</a:t>
            </a:r>
            <a:r>
              <a:rPr lang="ko-KR" altLang="en-US" sz="1600" dirty="0">
                <a:latin typeface="+mj-lt"/>
              </a:rPr>
              <a:t>는 라즈베리파이내에서 백그라운드 실행으로 작동됩니다</a:t>
            </a:r>
            <a:r>
              <a:rPr lang="en-US" altLang="ko-KR" sz="1600" dirty="0">
                <a:latin typeface="+mj-lt"/>
              </a:rPr>
              <a:t>.</a:t>
            </a:r>
            <a:r>
              <a:rPr lang="ko-KR" altLang="en-US" sz="1600" dirty="0">
                <a:latin typeface="+mj-lt"/>
              </a:rPr>
              <a:t> 캡처 된 이미지를 </a:t>
            </a:r>
            <a:r>
              <a:rPr lang="en-US" altLang="ko-KR" sz="1600" dirty="0">
                <a:latin typeface="+mj-lt"/>
              </a:rPr>
              <a:t>S3</a:t>
            </a:r>
            <a:r>
              <a:rPr lang="ko-KR" altLang="en-US" sz="1600" dirty="0">
                <a:latin typeface="+mj-lt"/>
              </a:rPr>
              <a:t>에 업로드 하면 트리거를 통해 </a:t>
            </a:r>
            <a:r>
              <a:rPr lang="en-US" altLang="ko-KR" sz="1600" dirty="0">
                <a:latin typeface="+mj-lt"/>
              </a:rPr>
              <a:t>Lambda</a:t>
            </a:r>
            <a:r>
              <a:rPr lang="ko-KR" altLang="en-US" sz="1600" dirty="0">
                <a:latin typeface="+mj-lt"/>
              </a:rPr>
              <a:t> 코드가 작동되며</a:t>
            </a:r>
            <a:r>
              <a:rPr lang="en-US" altLang="ko-KR" sz="1600" dirty="0">
                <a:latin typeface="+mj-lt"/>
              </a:rPr>
              <a:t>,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Line</a:t>
            </a:r>
            <a:r>
              <a:rPr lang="ko-KR" altLang="en-US" sz="1600" dirty="0">
                <a:latin typeface="+mj-lt"/>
              </a:rPr>
              <a:t>으로 알람을 줍니다</a:t>
            </a:r>
            <a:r>
              <a:rPr lang="en-US" altLang="ko-KR" sz="1600" dirty="0">
                <a:latin typeface="+mj-lt"/>
              </a:rPr>
              <a:t>.</a:t>
            </a:r>
            <a:r>
              <a:rPr lang="ko-KR" altLang="en-US" sz="16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26C98-A30C-4C0E-B0E0-C19BC4EA0F54}"/>
              </a:ext>
            </a:extLst>
          </p:cNvPr>
          <p:cNvSpPr txBox="1"/>
          <p:nvPr/>
        </p:nvSpPr>
        <p:spPr>
          <a:xfrm>
            <a:off x="4162002" y="2449117"/>
            <a:ext cx="2072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Facedetect.py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Lambda           </a:t>
            </a:r>
            <a:r>
              <a:rPr lang="ko-KR" altLang="en-US" dirty="0"/>
              <a:t>   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438B27-BCAD-4D32-9070-696EAD1A0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8" y="2460995"/>
            <a:ext cx="3248570" cy="3705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26D3A9-8CF7-40E9-8588-584C56A6C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166" y="4225775"/>
            <a:ext cx="4700099" cy="16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(5) – crawling.py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0814044-3AC5-43DF-A607-0AFC91927B5D}"/>
              </a:ext>
            </a:extLst>
          </p:cNvPr>
          <p:cNvSpPr/>
          <p:nvPr/>
        </p:nvSpPr>
        <p:spPr>
          <a:xfrm>
            <a:off x="346368" y="1557373"/>
            <a:ext cx="8641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>
                <a:latin typeface="+mj-lt"/>
              </a:rPr>
              <a:t>ㅇ</a:t>
            </a:r>
            <a:r>
              <a:rPr lang="en-US" altLang="ko-KR" sz="1600" dirty="0">
                <a:latin typeface="+mj-lt"/>
              </a:rPr>
              <a:t>crawling.py</a:t>
            </a:r>
            <a:r>
              <a:rPr lang="ko-KR" altLang="en-US" sz="1600" dirty="0">
                <a:latin typeface="+mj-lt"/>
              </a:rPr>
              <a:t>는 작동 시 원하는 사이트의 내용</a:t>
            </a:r>
            <a:r>
              <a:rPr lang="en-US" altLang="ko-KR" sz="1600" dirty="0">
                <a:latin typeface="+mj-lt"/>
              </a:rPr>
              <a:t>(text)</a:t>
            </a:r>
            <a:r>
              <a:rPr lang="ko-KR" altLang="en-US" sz="1600" dirty="0">
                <a:latin typeface="+mj-lt"/>
              </a:rPr>
              <a:t>을 같은 시간마다 가져오며</a:t>
            </a:r>
            <a:r>
              <a:rPr lang="en-US" altLang="ko-KR" sz="1600" dirty="0">
                <a:latin typeface="+mj-lt"/>
              </a:rPr>
              <a:t>,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S3(1)</a:t>
            </a:r>
            <a:r>
              <a:rPr lang="ko-KR" altLang="en-US" sz="1600" dirty="0">
                <a:latin typeface="+mj-lt"/>
              </a:rPr>
              <a:t>에서는 </a:t>
            </a:r>
            <a:r>
              <a:rPr lang="en-US" altLang="ko-KR" sz="1600" dirty="0">
                <a:latin typeface="+mj-lt"/>
              </a:rPr>
              <a:t>Polly</a:t>
            </a:r>
            <a:r>
              <a:rPr lang="ko-KR" altLang="en-US" sz="1600" dirty="0">
                <a:latin typeface="+mj-lt"/>
              </a:rPr>
              <a:t>을 통해서 </a:t>
            </a:r>
            <a:r>
              <a:rPr lang="en-US" altLang="ko-KR" sz="1600" dirty="0">
                <a:latin typeface="+mj-lt"/>
              </a:rPr>
              <a:t>mp3</a:t>
            </a:r>
            <a:r>
              <a:rPr lang="ko-KR" altLang="en-US" sz="1600" dirty="0">
                <a:latin typeface="+mj-lt"/>
              </a:rPr>
              <a:t>로 변환된 파일을 다른 </a:t>
            </a:r>
            <a:r>
              <a:rPr lang="en-US" altLang="ko-KR" sz="1600" dirty="0">
                <a:latin typeface="+mj-lt"/>
              </a:rPr>
              <a:t>S3(2)</a:t>
            </a:r>
            <a:r>
              <a:rPr lang="ko-KR" altLang="en-US" sz="1600" dirty="0">
                <a:latin typeface="+mj-lt"/>
              </a:rPr>
              <a:t>에는 </a:t>
            </a:r>
            <a:r>
              <a:rPr lang="en-US" altLang="ko-KR" sz="1600" dirty="0">
                <a:latin typeface="+mj-lt"/>
              </a:rPr>
              <a:t>txt</a:t>
            </a:r>
            <a:r>
              <a:rPr lang="ko-KR" altLang="en-US" sz="1600" dirty="0">
                <a:latin typeface="+mj-lt"/>
              </a:rPr>
              <a:t>로 변환된 파일을 업로드 한다</a:t>
            </a:r>
            <a:r>
              <a:rPr lang="en-US" altLang="ko-KR" sz="1600" dirty="0">
                <a:latin typeface="+mj-lt"/>
              </a:rPr>
              <a:t>. 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407BB1-5F95-4C34-AB90-A0A95C9D1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24" y="2238409"/>
            <a:ext cx="2745018" cy="3915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1749C9-6CEE-424E-A3D6-CA34D3195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98" y="2411527"/>
            <a:ext cx="3476378" cy="377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9EBBD-09D3-46F8-9E09-7F14526F2CC5}"/>
              </a:ext>
            </a:extLst>
          </p:cNvPr>
          <p:cNvSpPr txBox="1"/>
          <p:nvPr/>
        </p:nvSpPr>
        <p:spPr>
          <a:xfrm>
            <a:off x="3702849" y="1124744"/>
            <a:ext cx="542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en-US" altLang="ko-KR" sz="1400" dirty="0"/>
              <a:t>s3(1)-&gt;mp3 </a:t>
            </a:r>
            <a:r>
              <a:rPr lang="ko-KR" altLang="en-US" sz="1400" dirty="0"/>
              <a:t>파일 담는 </a:t>
            </a:r>
            <a:r>
              <a:rPr lang="en-US" altLang="ko-KR" sz="1400" dirty="0"/>
              <a:t>S3 Bucket s3(2)-&gt;txt</a:t>
            </a:r>
            <a:r>
              <a:rPr lang="ko-KR" altLang="en-US" sz="1400" dirty="0"/>
              <a:t> 파일 담는 </a:t>
            </a:r>
            <a:r>
              <a:rPr lang="en-US" altLang="ko-KR" sz="1400" dirty="0"/>
              <a:t>Bucket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970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(6) – MainActivity.java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0814044-3AC5-43DF-A607-0AFC91927B5D}"/>
              </a:ext>
            </a:extLst>
          </p:cNvPr>
          <p:cNvSpPr/>
          <p:nvPr/>
        </p:nvSpPr>
        <p:spPr>
          <a:xfrm>
            <a:off x="346368" y="1557373"/>
            <a:ext cx="8641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>
                <a:latin typeface="+mj-lt"/>
              </a:rPr>
              <a:t>ㅇ</a:t>
            </a:r>
            <a:r>
              <a:rPr lang="en-US" altLang="ko-KR" sz="1600" dirty="0">
                <a:latin typeface="+mj-lt"/>
              </a:rPr>
              <a:t>MainActivity.java</a:t>
            </a:r>
            <a:r>
              <a:rPr lang="ko-KR" altLang="en-US" sz="1600" dirty="0">
                <a:latin typeface="+mj-lt"/>
              </a:rPr>
              <a:t>는 애플리케이션내에서 작동하며</a:t>
            </a:r>
            <a:r>
              <a:rPr lang="en-US" altLang="ko-KR" sz="1600" dirty="0">
                <a:latin typeface="+mj-lt"/>
              </a:rPr>
              <a:t>,</a:t>
            </a:r>
            <a:r>
              <a:rPr lang="ko-KR" altLang="en-US" sz="1600" dirty="0">
                <a:latin typeface="+mj-lt"/>
              </a:rPr>
              <a:t> 갤러리에서 이미지를 선택 후 </a:t>
            </a:r>
            <a:r>
              <a:rPr lang="en-US" altLang="ko-KR" sz="1600" dirty="0">
                <a:latin typeface="+mj-lt"/>
              </a:rPr>
              <a:t>S3</a:t>
            </a:r>
            <a:r>
              <a:rPr lang="ko-KR" altLang="en-US" sz="1600" dirty="0">
                <a:latin typeface="+mj-lt"/>
              </a:rPr>
              <a:t>로 업로드 할 수 있다</a:t>
            </a:r>
            <a:r>
              <a:rPr lang="en-US" altLang="ko-KR" sz="1600" dirty="0">
                <a:latin typeface="+mj-lt"/>
              </a:rPr>
              <a:t>.</a:t>
            </a:r>
            <a:r>
              <a:rPr lang="ko-KR" altLang="en-US" sz="1600" dirty="0">
                <a:latin typeface="+mj-lt"/>
              </a:rPr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9B27E4-4998-4124-A835-B2DAE0B11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16" y="2212682"/>
            <a:ext cx="4252297" cy="36776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59CE25-E953-491B-B422-5BFDBC5CE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666" y="4024386"/>
            <a:ext cx="3525353" cy="1865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A480F-A9B5-434D-BFBD-F2F9D5270254}"/>
              </a:ext>
            </a:extLst>
          </p:cNvPr>
          <p:cNvSpPr txBox="1"/>
          <p:nvPr/>
        </p:nvSpPr>
        <p:spPr>
          <a:xfrm>
            <a:off x="722972" y="5890344"/>
            <a:ext cx="825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이미지 업로드 하기위한 </a:t>
            </a:r>
            <a:r>
              <a:rPr lang="en-US" altLang="ko-KR" sz="1400" dirty="0"/>
              <a:t>AWS </a:t>
            </a:r>
            <a:r>
              <a:rPr lang="ko-KR" altLang="en-US" sz="1400" dirty="0"/>
              <a:t>설정                        버튼 클릭 시 </a:t>
            </a:r>
            <a:r>
              <a:rPr lang="en-US" altLang="ko-KR" sz="1400" dirty="0"/>
              <a:t>S3</a:t>
            </a:r>
            <a:r>
              <a:rPr lang="ko-KR" altLang="en-US" sz="1400" dirty="0"/>
              <a:t>로 이미지</a:t>
            </a:r>
            <a:r>
              <a:rPr lang="en-US" altLang="ko-KR" sz="1400" dirty="0"/>
              <a:t> </a:t>
            </a:r>
            <a:r>
              <a:rPr lang="ko-KR" altLang="en-US" sz="1400" dirty="0"/>
              <a:t>업로드하는 코드</a:t>
            </a:r>
          </a:p>
        </p:txBody>
      </p:sp>
    </p:spTree>
    <p:extLst>
      <p:ext uri="{BB962C8B-B14F-4D97-AF65-F5344CB8AC3E}">
        <p14:creationId xmlns:p14="http://schemas.microsoft.com/office/powerpoint/2010/main" val="370215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(7) – 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GetImageFromS3.py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75273"/>
            <a:ext cx="5082322" cy="439018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800" y="1579535"/>
            <a:ext cx="4293572" cy="45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744416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831904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(7) – 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GetImageFromS3.py – 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  <a:cs typeface="+mj-cs"/>
              </a:rPr>
              <a:t>설명 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9236" y="1560765"/>
            <a:ext cx="8553244" cy="4604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/>
              <a:t>이미지를 </a:t>
            </a:r>
            <a:r>
              <a:rPr lang="en-US" altLang="ko-KR" dirty="0"/>
              <a:t>S3 – A (AWS </a:t>
            </a:r>
            <a:r>
              <a:rPr lang="ko-KR" altLang="en-US" dirty="0"/>
              <a:t>파일 스토리지</a:t>
            </a:r>
            <a:r>
              <a:rPr lang="en-US" altLang="ko-KR" dirty="0"/>
              <a:t>)</a:t>
            </a:r>
            <a:r>
              <a:rPr lang="ko-KR" altLang="en-US" dirty="0"/>
              <a:t>에 업로드하면 </a:t>
            </a:r>
            <a:r>
              <a:rPr lang="en-US" altLang="ko-KR" dirty="0"/>
              <a:t>S3 – A</a:t>
            </a:r>
            <a:r>
              <a:rPr lang="ko-KR" altLang="en-US" dirty="0"/>
              <a:t>와 연결된 </a:t>
            </a:r>
            <a:r>
              <a:rPr lang="en-US" altLang="ko-KR" dirty="0"/>
              <a:t>Lambda – A (AWS </a:t>
            </a:r>
            <a:r>
              <a:rPr lang="ko-KR" altLang="en-US" dirty="0"/>
              <a:t>서버리스플랫폼</a:t>
            </a:r>
            <a:r>
              <a:rPr lang="en-US" altLang="ko-KR" dirty="0"/>
              <a:t>) </a:t>
            </a:r>
            <a:r>
              <a:rPr lang="ko-KR" altLang="en-US" dirty="0"/>
              <a:t>가 동작합니다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동작의 내용은 업로드 되는 파일이 이미지 형태의 파일일 경우</a:t>
            </a:r>
            <a:r>
              <a:rPr lang="en-US" altLang="ko-KR" dirty="0"/>
              <a:t>. </a:t>
            </a:r>
            <a:r>
              <a:rPr lang="ko-KR" altLang="en-US" dirty="0"/>
              <a:t>해당 이미지에서</a:t>
            </a:r>
            <a:endParaRPr lang="en-US" altLang="ko-KR" dirty="0"/>
          </a:p>
          <a:p>
            <a:r>
              <a:rPr lang="en-US" altLang="ko-KR" dirty="0"/>
              <a:t>Textract(AWS </a:t>
            </a:r>
            <a:r>
              <a:rPr lang="ko-KR" altLang="en-US" dirty="0"/>
              <a:t>문자추출 서비스</a:t>
            </a:r>
            <a:r>
              <a:rPr lang="en-US" altLang="ko-KR" dirty="0"/>
              <a:t>)</a:t>
            </a:r>
            <a:r>
              <a:rPr lang="ko-KR" altLang="en-US" dirty="0"/>
              <a:t>를 이용하여 문자를 추출하고 이 문자들을 텍스트로 변환합니다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 후 해당 텍스트를 </a:t>
            </a:r>
            <a:r>
              <a:rPr lang="en-US" altLang="ko-KR" dirty="0"/>
              <a:t>Translate(AWS </a:t>
            </a:r>
            <a:r>
              <a:rPr lang="ko-KR" altLang="en-US" dirty="0"/>
              <a:t>문자 번역 서비스</a:t>
            </a:r>
            <a:r>
              <a:rPr lang="en-US" altLang="ko-KR" dirty="0"/>
              <a:t>) </a:t>
            </a:r>
            <a:r>
              <a:rPr lang="ko-KR" altLang="en-US" dirty="0"/>
              <a:t>기능을 사용하여 영어를 한국어로 변환하고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한국어 텍스트로 파일을 생성합니다</a:t>
            </a:r>
            <a:r>
              <a:rPr lang="en-US" altLang="ko-KR" dirty="0"/>
              <a:t>. </a:t>
            </a:r>
            <a:r>
              <a:rPr lang="ko-KR" altLang="en-US" dirty="0"/>
              <a:t>생성된 한국어 텍스트 파일은 새로운 </a:t>
            </a:r>
            <a:r>
              <a:rPr lang="en-US" altLang="ko-KR" dirty="0"/>
              <a:t>S3 –B </a:t>
            </a:r>
            <a:r>
              <a:rPr lang="ko-KR" altLang="en-US" dirty="0"/>
              <a:t>라는 버킷으로 전송합니다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4178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(7) – 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GetTextFromS3.py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15" y="1547415"/>
            <a:ext cx="5285997" cy="46178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223" y="1545910"/>
            <a:ext cx="4196777" cy="44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599EA2E-48CD-45CE-8EF2-68178D35E329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3BE40829-7E7F-48AD-B06C-2A4472AF9EF8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5193859-DDA1-4D9B-A15F-4AF02DF9B918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6FB55190-54B2-463E-A255-6310304B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E0822E-0162-4092-95CE-FE512420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바닥글 개체 틀 11">
            <a:extLst>
              <a:ext uri="{FF2B5EF4-FFF2-40B4-BE49-F238E27FC236}">
                <a16:creationId xmlns:a16="http://schemas.microsoft.com/office/drawing/2014/main" id="{71B08036-3CEF-4AF4-A720-9F27AF5B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 dirty="0" err="1"/>
              <a:t>한이음</a:t>
            </a:r>
            <a:r>
              <a:rPr lang="ko-KR" altLang="en-US" dirty="0"/>
              <a:t> ▶ 프로그램 설계서</a:t>
            </a:r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38561134-48FF-4229-9667-007373DF64B0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시장</a:t>
            </a:r>
            <a:r>
              <a:rPr lang="en-US" altLang="ko-KR" sz="1700" b="1" noProof="0" dirty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기술 동향 분석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6C78082-4B3E-430B-8C73-E353AFC6B52B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42BB7391-0712-40B9-BFEC-79E393CB23B0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97EA15-1F2E-4BA8-9444-B81660A5DFEA}"/>
              </a:ext>
            </a:extLst>
          </p:cNvPr>
          <p:cNvSpPr/>
          <p:nvPr/>
        </p:nvSpPr>
        <p:spPr>
          <a:xfrm>
            <a:off x="4572000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9" name="내용 개체 틀 4">
            <a:extLst>
              <a:ext uri="{FF2B5EF4-FFF2-40B4-BE49-F238E27FC236}">
                <a16:creationId xmlns:a16="http://schemas.microsoft.com/office/drawing/2014/main" id="{735806D6-317A-4F20-B29D-52D020AE5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1707089"/>
            <a:ext cx="4161856" cy="4153260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DBD3885-56C1-46EE-9602-88E85C367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7" y="1585158"/>
            <a:ext cx="1097375" cy="243861"/>
          </a:xfrm>
          <a:prstGeom prst="rect">
            <a:avLst/>
          </a:prstGeom>
        </p:spPr>
      </p:pic>
      <p:pic>
        <p:nvPicPr>
          <p:cNvPr id="21" name="그림 20" descr="장치이(가) 표시된 사진&#10;&#10;자동 생성된 설명">
            <a:extLst>
              <a:ext uri="{FF2B5EF4-FFF2-40B4-BE49-F238E27FC236}">
                <a16:creationId xmlns:a16="http://schemas.microsoft.com/office/drawing/2014/main" id="{C9B7C222-39CE-47AB-A925-0BA713B988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2093213"/>
            <a:ext cx="3680543" cy="2676758"/>
          </a:xfrm>
          <a:prstGeom prst="rect">
            <a:avLst/>
          </a:prstGeom>
        </p:spPr>
      </p:pic>
      <p:sp>
        <p:nvSpPr>
          <p:cNvPr id="22" name="제목 1">
            <a:extLst>
              <a:ext uri="{FF2B5EF4-FFF2-40B4-BE49-F238E27FC236}">
                <a16:creationId xmlns:a16="http://schemas.microsoft.com/office/drawing/2014/main" id="{FF0A45C2-12C9-48BE-8BC4-34E6F69D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13" y="1418546"/>
            <a:ext cx="3719232" cy="612774"/>
          </a:xfrm>
        </p:spPr>
        <p:txBody>
          <a:bodyPr>
            <a:normAutofit/>
          </a:bodyPr>
          <a:lstStyle/>
          <a:p>
            <a:r>
              <a:rPr lang="ko-KR" altLang="en-US" sz="1050" dirty="0">
                <a:latin typeface="+mn-ea"/>
                <a:ea typeface="+mn-ea"/>
              </a:rPr>
              <a:t>ㅇ 기존의 아두이노를 이용한 </a:t>
            </a:r>
            <a:r>
              <a:rPr lang="en-US" altLang="ko-KR" sz="1050" dirty="0">
                <a:latin typeface="+mn-ea"/>
                <a:ea typeface="+mn-ea"/>
              </a:rPr>
              <a:t>AI </a:t>
            </a:r>
            <a:r>
              <a:rPr lang="ko-KR" altLang="en-US" sz="1050" dirty="0">
                <a:latin typeface="+mn-ea"/>
                <a:ea typeface="+mn-ea"/>
              </a:rPr>
              <a:t>학습 로봇 </a:t>
            </a:r>
            <a:r>
              <a:rPr lang="en-US" altLang="ko-KR" sz="1050" dirty="0">
                <a:latin typeface="+mn-ea"/>
                <a:ea typeface="+mn-ea"/>
              </a:rPr>
              <a:t>MUSIO</a:t>
            </a:r>
            <a:endParaRPr lang="ko-KR" altLang="en-US" sz="105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96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744416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831904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(7) – 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GetTextFromS3.py – 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  <a:cs typeface="+mj-cs"/>
              </a:rPr>
              <a:t>설명 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4356" y="1811090"/>
            <a:ext cx="6552728" cy="4028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S3 – B</a:t>
            </a:r>
            <a:r>
              <a:rPr lang="ko-KR" altLang="en-US" dirty="0"/>
              <a:t>라는 저장소에 새로운 텍스트 파일이 업로드되면 </a:t>
            </a:r>
            <a:r>
              <a:rPr lang="en-US" altLang="ko-KR" dirty="0"/>
              <a:t>Lambda –B</a:t>
            </a:r>
            <a:r>
              <a:rPr lang="ko-KR" altLang="en-US" dirty="0"/>
              <a:t>가 동작합니다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동작의 내용은 한글로 된 텍스트를 음성으로 변환해주는 </a:t>
            </a:r>
            <a:r>
              <a:rPr lang="en-US" altLang="ko-KR" dirty="0"/>
              <a:t>Polly(AWS text to speech) </a:t>
            </a:r>
            <a:r>
              <a:rPr lang="ko-KR" altLang="en-US" dirty="0"/>
              <a:t>서비스를 사용하여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텍스트를 음성파일로 변환하고 해당 파일을 저장소에 저장합니다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32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(8) – </a:t>
            </a:r>
            <a:r>
              <a:rPr lang="en-US" altLang="ko-KR" sz="1300" b="1" noProof="0" dirty="0">
                <a:solidFill>
                  <a:schemeClr val="bg1"/>
                </a:solidFill>
                <a:latin typeface="+mn-ea"/>
                <a:cs typeface="+mj-cs"/>
              </a:rPr>
              <a:t>Rekognition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.</a:t>
            </a:r>
            <a:r>
              <a:rPr lang="en-US" altLang="ko-KR" sz="1300" b="1" dirty="0" err="1">
                <a:solidFill>
                  <a:schemeClr val="bg1"/>
                </a:solidFill>
                <a:latin typeface="+mn-ea"/>
                <a:cs typeface="+mj-cs"/>
              </a:rPr>
              <a:t>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5384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80" y="1542424"/>
            <a:ext cx="5972752" cy="51989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955" y="1516233"/>
            <a:ext cx="6054090" cy="52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5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744416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831904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(8) – 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</a:rPr>
              <a:t>Rekognition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.py – 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  <a:cs typeface="+mj-cs"/>
              </a:rPr>
              <a:t>설명 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1779527"/>
            <a:ext cx="8064896" cy="3449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/>
              <a:t>S3-A</a:t>
            </a:r>
            <a:r>
              <a:rPr lang="ko-KR" altLang="en-US" dirty="0"/>
              <a:t>에 등록시킬 사용자의 이미지를 업로드 합니다</a:t>
            </a:r>
            <a:r>
              <a:rPr lang="en-US" altLang="ko-KR" dirty="0"/>
              <a:t>.</a:t>
            </a:r>
            <a:r>
              <a:rPr lang="ko-KR" altLang="en-US" dirty="0"/>
              <a:t>그리고 </a:t>
            </a:r>
            <a:r>
              <a:rPr lang="en-US" altLang="ko-KR" dirty="0"/>
              <a:t>S3-B </a:t>
            </a:r>
            <a:r>
              <a:rPr lang="ko-KR" altLang="en-US" dirty="0"/>
              <a:t>라는 </a:t>
            </a:r>
            <a:r>
              <a:rPr lang="ko-KR" altLang="en-US" dirty="0" err="1"/>
              <a:t>버킷은</a:t>
            </a:r>
            <a:r>
              <a:rPr lang="ko-KR" altLang="en-US" dirty="0"/>
              <a:t> </a:t>
            </a:r>
            <a:r>
              <a:rPr lang="en-US" altLang="ko-KR" dirty="0"/>
              <a:t>Lambda -A </a:t>
            </a:r>
            <a:r>
              <a:rPr lang="ko-KR" altLang="en-US" dirty="0"/>
              <a:t>와 연결해둡니다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라즈베리파이를 통해 </a:t>
            </a:r>
            <a:r>
              <a:rPr lang="en-US" altLang="ko-KR" dirty="0"/>
              <a:t>S3-B</a:t>
            </a:r>
            <a:r>
              <a:rPr lang="ko-KR" altLang="en-US" dirty="0"/>
              <a:t>에 이미지가 업로드가 되면</a:t>
            </a:r>
            <a:r>
              <a:rPr lang="en-US" altLang="ko-KR" dirty="0"/>
              <a:t>,Lambda -A </a:t>
            </a:r>
            <a:r>
              <a:rPr lang="ko-KR" altLang="en-US" dirty="0"/>
              <a:t>가 동작합니다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동작은 </a:t>
            </a:r>
            <a:r>
              <a:rPr lang="ko-KR" altLang="en-US" dirty="0" err="1"/>
              <a:t>업로드된</a:t>
            </a:r>
            <a:r>
              <a:rPr lang="ko-KR" altLang="en-US" dirty="0"/>
              <a:t> 이미지와 </a:t>
            </a:r>
            <a:r>
              <a:rPr lang="en-US" altLang="ko-KR" dirty="0"/>
              <a:t>S3 -A </a:t>
            </a:r>
            <a:r>
              <a:rPr lang="ko-KR" altLang="en-US" dirty="0"/>
              <a:t>에 있는 이미지들을 </a:t>
            </a:r>
            <a:r>
              <a:rPr lang="en-US" altLang="ko-KR" dirty="0"/>
              <a:t>AWS Rekognition</a:t>
            </a:r>
            <a:r>
              <a:rPr lang="ko-KR" altLang="en-US" dirty="0"/>
              <a:t>을 이용하여 하나씩 비교합니다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비교 결과</a:t>
            </a:r>
            <a:r>
              <a:rPr lang="en-US" altLang="ko-KR" dirty="0"/>
              <a:t>, </a:t>
            </a:r>
            <a:r>
              <a:rPr lang="ko-KR" altLang="en-US" dirty="0"/>
              <a:t>얼굴의 유사도가 특정 값 이하라면 이 결과와 이미지를 </a:t>
            </a:r>
            <a:r>
              <a:rPr lang="en-US" altLang="ko-KR" dirty="0"/>
              <a:t>Line Notify</a:t>
            </a:r>
            <a:r>
              <a:rPr lang="ko-KR" altLang="en-US" dirty="0"/>
              <a:t>를 통해 전달됩니다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854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-S/W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 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424356" y="1665939"/>
            <a:ext cx="57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사용자 인식해서 </a:t>
            </a:r>
            <a:r>
              <a:rPr lang="en-US" altLang="ko-KR" dirty="0"/>
              <a:t>Line</a:t>
            </a:r>
            <a:r>
              <a:rPr lang="ko-KR" altLang="en-US" dirty="0"/>
              <a:t>으로 메시지 보내는 기능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026DAA-E727-4F5B-99DF-BEF0DAE98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74" y="2027258"/>
            <a:ext cx="1893611" cy="399531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6B65B99-7C67-49D7-B822-ECE2ADB8A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550" y="2027258"/>
            <a:ext cx="1893611" cy="3995311"/>
          </a:xfrm>
          <a:prstGeom prst="rect">
            <a:avLst/>
          </a:prstGeom>
        </p:spPr>
      </p:pic>
      <p:pic>
        <p:nvPicPr>
          <p:cNvPr id="9" name="그림 8" descr="시계, 측정기이(가) 표시된 사진&#10;&#10;자동 생성된 설명">
            <a:extLst>
              <a:ext uri="{FF2B5EF4-FFF2-40B4-BE49-F238E27FC236}">
                <a16:creationId xmlns:a16="http://schemas.microsoft.com/office/drawing/2014/main" id="{35519C4B-D880-4AC6-A12E-298887618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4" y="2059576"/>
            <a:ext cx="1892516" cy="39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3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-S/W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 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424356" y="1665939"/>
            <a:ext cx="57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Mp3</a:t>
            </a:r>
            <a:r>
              <a:rPr lang="ko-KR" altLang="en-US" dirty="0"/>
              <a:t>파일과 </a:t>
            </a:r>
            <a:r>
              <a:rPr lang="en-US" altLang="ko-KR" dirty="0"/>
              <a:t>text</a:t>
            </a:r>
            <a:r>
              <a:rPr lang="ko-KR" altLang="en-US" dirty="0"/>
              <a:t>파일 동시에 볼 수 있는 기능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07DE547-4A0C-48A3-A2FB-C88B3634F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464" y="1665939"/>
            <a:ext cx="1742852" cy="227502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FF02C8-DC62-4DFD-B26D-27C628B8E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14036"/>
            <a:ext cx="8331556" cy="17237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718BCFB-CF45-4DB3-BCAB-0DC850BF0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012" y="2363244"/>
            <a:ext cx="2600688" cy="1314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9D3CB-5D8D-4B85-9140-1102A396C682}"/>
              </a:ext>
            </a:extLst>
          </p:cNvPr>
          <p:cNvSpPr txBox="1"/>
          <p:nvPr/>
        </p:nvSpPr>
        <p:spPr>
          <a:xfrm>
            <a:off x="2483768" y="5717045"/>
            <a:ext cx="490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음성과 함께 </a:t>
            </a:r>
            <a:r>
              <a:rPr lang="en-US" altLang="ko-KR" dirty="0"/>
              <a:t>text</a:t>
            </a:r>
            <a:r>
              <a:rPr lang="ko-KR" altLang="en-US" dirty="0"/>
              <a:t>파일 같이 보여줌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558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-S/W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 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303979" y="1545910"/>
            <a:ext cx="57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S3</a:t>
            </a:r>
            <a:r>
              <a:rPr lang="ko-KR" altLang="en-US" dirty="0"/>
              <a:t>에 이미지 업로드 하는 애플리케이션 </a:t>
            </a:r>
          </a:p>
        </p:txBody>
      </p:sp>
      <p:pic>
        <p:nvPicPr>
          <p:cNvPr id="3" name="그림 2" descr="그리기이(가) 표시된 사진&#10;&#10;자동 생성된 설명">
            <a:extLst>
              <a:ext uri="{FF2B5EF4-FFF2-40B4-BE49-F238E27FC236}">
                <a16:creationId xmlns:a16="http://schemas.microsoft.com/office/drawing/2014/main" id="{EDF62FC5-FF9E-45A1-B215-C41608080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5099"/>
            <a:ext cx="1624263" cy="3429000"/>
          </a:xfrm>
          <a:prstGeom prst="rect">
            <a:avLst/>
          </a:prstGeom>
        </p:spPr>
      </p:pic>
      <p:pic>
        <p:nvPicPr>
          <p:cNvPr id="6" name="그림 5" descr="스크린샷, 컴퓨터이(가) 표시된 사진&#10;&#10;자동 생성된 설명">
            <a:extLst>
              <a:ext uri="{FF2B5EF4-FFF2-40B4-BE49-F238E27FC236}">
                <a16:creationId xmlns:a16="http://schemas.microsoft.com/office/drawing/2014/main" id="{466DDBFD-5253-48DB-898D-D583505C2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71" y="1963742"/>
            <a:ext cx="1624264" cy="3429001"/>
          </a:xfrm>
          <a:prstGeom prst="rect">
            <a:avLst/>
          </a:prstGeom>
        </p:spPr>
      </p:pic>
      <p:pic>
        <p:nvPicPr>
          <p:cNvPr id="10" name="그림 9" descr="스크린샷, 시계이(가) 표시된 사진&#10;&#10;자동 생성된 설명">
            <a:extLst>
              <a:ext uri="{FF2B5EF4-FFF2-40B4-BE49-F238E27FC236}">
                <a16:creationId xmlns:a16="http://schemas.microsoft.com/office/drawing/2014/main" id="{7ABE008B-8AFB-4BC8-AFAE-8C79471CF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34" y="1944121"/>
            <a:ext cx="1624263" cy="342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CD1CB0-EDAE-48A9-9787-8B2C2BAB933B}"/>
              </a:ext>
            </a:extLst>
          </p:cNvPr>
          <p:cNvSpPr txBox="1"/>
          <p:nvPr/>
        </p:nvSpPr>
        <p:spPr>
          <a:xfrm>
            <a:off x="603349" y="5661248"/>
            <a:ext cx="759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intro</a:t>
            </a:r>
            <a:r>
              <a:rPr lang="ko-KR" altLang="en-US" dirty="0"/>
              <a:t> 화면      </a:t>
            </a:r>
            <a:r>
              <a:rPr lang="en-US" altLang="ko-KR" dirty="0"/>
              <a:t>-&gt;</a:t>
            </a:r>
            <a:r>
              <a:rPr lang="ko-KR" altLang="en-US" dirty="0"/>
              <a:t>   권한설정화면    </a:t>
            </a:r>
            <a:r>
              <a:rPr lang="en-US" altLang="ko-KR" dirty="0"/>
              <a:t>-&gt;</a:t>
            </a:r>
            <a:r>
              <a:rPr lang="ko-KR" altLang="en-US" dirty="0"/>
              <a:t>    처음 화면     </a:t>
            </a:r>
            <a:r>
              <a:rPr lang="en-US" altLang="ko-KR" dirty="0"/>
              <a:t>-&gt;    </a:t>
            </a:r>
            <a:r>
              <a:rPr lang="ko-KR" altLang="en-US" dirty="0"/>
              <a:t>시연 화면</a:t>
            </a:r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CEC5EEE2-9BDA-4CE7-98B0-36B23B4B92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50" y="1921246"/>
            <a:ext cx="1624263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19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700" b="1" dirty="0">
                <a:solidFill>
                  <a:prstClr val="white"/>
                </a:solidFill>
              </a:rPr>
              <a:t>| </a:t>
            </a:r>
            <a:r>
              <a:rPr lang="ko-KR" altLang="en-US" sz="1700" b="1" dirty="0">
                <a:solidFill>
                  <a:prstClr val="white"/>
                </a:solidFill>
              </a:rPr>
              <a:t>참조</a:t>
            </a:r>
            <a:r>
              <a:rPr lang="en-US" altLang="ko-KR" sz="1700" b="1" dirty="0">
                <a:solidFill>
                  <a:prstClr val="white"/>
                </a:solidFill>
              </a:rPr>
              <a:t>-S/W </a:t>
            </a:r>
            <a:r>
              <a:rPr lang="ko-KR" altLang="en-US" sz="1700" b="1" dirty="0">
                <a:solidFill>
                  <a:prstClr val="white"/>
                </a:solidFill>
              </a:rPr>
              <a:t>기능 실사 사진</a:t>
            </a:r>
            <a:endParaRPr lang="ko-KR" altLang="en-US" sz="1700" spc="-50" dirty="0">
              <a:solidFill>
                <a:prstClr val="white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273135" y="1614465"/>
            <a:ext cx="4298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b="1"/>
              <a:t>Image Convert to MP3 File</a:t>
            </a:r>
            <a:endParaRPr lang="ko-KR" altLang="en-US" sz="1350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70283"/>
            <a:ext cx="2952328" cy="357494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128" y="2313060"/>
            <a:ext cx="2712348" cy="313216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750" y="2313060"/>
            <a:ext cx="2172674" cy="24840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94E41B-A142-3145-BCBE-3E02C28A82C2}"/>
              </a:ext>
            </a:extLst>
          </p:cNvPr>
          <p:cNvSpPr txBox="1"/>
          <p:nvPr/>
        </p:nvSpPr>
        <p:spPr>
          <a:xfrm>
            <a:off x="603350" y="5539459"/>
            <a:ext cx="1726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/>
              <a:t>Upload 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4E41B-A142-3145-BCBE-3E02C28A82C2}"/>
              </a:ext>
            </a:extLst>
          </p:cNvPr>
          <p:cNvSpPr txBox="1"/>
          <p:nvPr/>
        </p:nvSpPr>
        <p:spPr>
          <a:xfrm>
            <a:off x="3586142" y="5539458"/>
            <a:ext cx="1726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/>
              <a:t>Converted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94E41B-A142-3145-BCBE-3E02C28A82C2}"/>
              </a:ext>
            </a:extLst>
          </p:cNvPr>
          <p:cNvSpPr txBox="1"/>
          <p:nvPr/>
        </p:nvSpPr>
        <p:spPr>
          <a:xfrm>
            <a:off x="6301319" y="5539457"/>
            <a:ext cx="2001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/>
              <a:t>Converted MP3 File</a:t>
            </a:r>
          </a:p>
        </p:txBody>
      </p:sp>
    </p:spTree>
    <p:extLst>
      <p:ext uri="{BB962C8B-B14F-4D97-AF65-F5344CB8AC3E}">
        <p14:creationId xmlns:p14="http://schemas.microsoft.com/office/powerpoint/2010/main" val="2641910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3096344" cy="317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H/W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E35AD2E-1552-4173-B698-B7731E5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334353"/>
            <a:ext cx="4896206" cy="246775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1B3BE20-531D-4C74-B177-A52DC7729E8A}"/>
              </a:ext>
            </a:extLst>
          </p:cNvPr>
          <p:cNvSpPr/>
          <p:nvPr/>
        </p:nvSpPr>
        <p:spPr>
          <a:xfrm>
            <a:off x="227446" y="1641568"/>
            <a:ext cx="845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en-US" altLang="ko-KR" sz="1500" b="1" dirty="0">
                <a:latin typeface="+mj-lt"/>
              </a:rPr>
              <a:t>Quick Draw </a:t>
            </a:r>
            <a:r>
              <a:rPr lang="ko-KR" altLang="en-US" sz="1500" dirty="0">
                <a:latin typeface="+mj-lt"/>
              </a:rPr>
              <a:t>는 </a:t>
            </a:r>
            <a:r>
              <a:rPr lang="ko-KR" altLang="en-US" sz="1500" b="1" dirty="0">
                <a:latin typeface="+mj-lt"/>
              </a:rPr>
              <a:t>딥러닝 기술의 </a:t>
            </a:r>
            <a:r>
              <a:rPr lang="en-US" altLang="ko-KR" sz="1500" b="1" dirty="0">
                <a:latin typeface="+mj-lt"/>
              </a:rPr>
              <a:t>CNN </a:t>
            </a:r>
            <a:r>
              <a:rPr lang="ko-KR" altLang="en-US" sz="1500" b="1" dirty="0">
                <a:latin typeface="+mj-lt"/>
              </a:rPr>
              <a:t>알고리즘을 이용하여 </a:t>
            </a:r>
            <a:r>
              <a:rPr lang="ko-KR" altLang="en-US" sz="1500" dirty="0">
                <a:latin typeface="+mj-lt"/>
              </a:rPr>
              <a:t>다양한 국가의 임의의 사람들이 그린</a:t>
            </a:r>
            <a:endParaRPr lang="en-US" altLang="ko-KR" sz="1500" dirty="0">
              <a:latin typeface="+mj-lt"/>
            </a:endParaRPr>
          </a:p>
          <a:p>
            <a:pPr marL="265113" indent="-265113" latinLnBrk="0"/>
            <a:r>
              <a:rPr lang="ko-KR" altLang="en-US" sz="1500" dirty="0">
                <a:latin typeface="+mj-lt"/>
              </a:rPr>
              <a:t>이미지</a:t>
            </a:r>
            <a:r>
              <a:rPr lang="en-US" altLang="ko-KR" sz="1500" dirty="0">
                <a:latin typeface="+mj-lt"/>
              </a:rPr>
              <a:t> </a:t>
            </a:r>
            <a:r>
              <a:rPr lang="ko-KR" altLang="en-US" sz="1500" dirty="0">
                <a:latin typeface="+mj-lt"/>
              </a:rPr>
              <a:t>파일을 학습하여 만든 기능입니다</a:t>
            </a:r>
            <a:r>
              <a:rPr lang="en-US" altLang="ko-KR" sz="1500" dirty="0">
                <a:latin typeface="+mj-lt"/>
              </a:rPr>
              <a:t>.</a:t>
            </a:r>
          </a:p>
          <a:p>
            <a:pPr marL="265113" indent="-265113" latinLnBrk="0"/>
            <a:r>
              <a:rPr lang="ko-KR" altLang="en-US" sz="1500" dirty="0">
                <a:latin typeface="+mj-lt"/>
              </a:rPr>
              <a:t>로봇의 터치 디스플레이를 이용하여 </a:t>
            </a:r>
            <a:r>
              <a:rPr lang="ko-KR" altLang="en-US" sz="1500" b="1" dirty="0">
                <a:latin typeface="+mj-lt"/>
              </a:rPr>
              <a:t>직접 그림을 그리면</a:t>
            </a:r>
            <a:r>
              <a:rPr lang="en-US" altLang="ko-KR" sz="1500" b="1" dirty="0">
                <a:latin typeface="+mj-lt"/>
              </a:rPr>
              <a:t>, </a:t>
            </a:r>
            <a:r>
              <a:rPr lang="ko-KR" altLang="en-US" sz="1500" b="1" dirty="0">
                <a:latin typeface="+mj-lt"/>
              </a:rPr>
              <a:t>학습한 이미지들 중 가장 유사한</a:t>
            </a:r>
            <a:endParaRPr lang="en-US" altLang="ko-KR" sz="1500" b="1" dirty="0">
              <a:latin typeface="+mj-lt"/>
            </a:endParaRPr>
          </a:p>
          <a:p>
            <a:pPr marL="265113" indent="-265113" latinLnBrk="0"/>
            <a:r>
              <a:rPr lang="ko-KR" altLang="en-US" sz="1500" b="1" dirty="0">
                <a:latin typeface="+mj-lt"/>
              </a:rPr>
              <a:t>그림을</a:t>
            </a:r>
            <a:r>
              <a:rPr lang="en-US" altLang="ko-KR" sz="1500" b="1" dirty="0">
                <a:latin typeface="+mj-lt"/>
              </a:rPr>
              <a:t> </a:t>
            </a:r>
            <a:r>
              <a:rPr lang="ko-KR" altLang="en-US" sz="1500" b="1" dirty="0">
                <a:latin typeface="+mj-lt"/>
              </a:rPr>
              <a:t>추론하여 출력</a:t>
            </a:r>
            <a:r>
              <a:rPr lang="ko-KR" altLang="en-US" sz="1500" dirty="0">
                <a:latin typeface="+mj-lt"/>
              </a:rPr>
              <a:t>합니다</a:t>
            </a:r>
            <a:r>
              <a:rPr lang="en-US" altLang="ko-KR" sz="1500" dirty="0">
                <a:latin typeface="+mj-lt"/>
              </a:rPr>
              <a:t>.</a:t>
            </a:r>
          </a:p>
          <a:p>
            <a:pPr marL="265113" indent="-265113" latinLnBrk="0"/>
            <a:r>
              <a:rPr lang="ko-KR" altLang="en-US" sz="1500" dirty="0">
                <a:latin typeface="+mj-lt"/>
              </a:rPr>
              <a:t>또한 텍스트와 이미지 이외에도 다양한 목소리를 통해 영어 단어의 실제 발음을 들어보면서 학습</a:t>
            </a:r>
            <a:endParaRPr lang="en-US" altLang="ko-KR" sz="1500" dirty="0">
              <a:latin typeface="+mj-lt"/>
            </a:endParaRPr>
          </a:p>
          <a:p>
            <a:pPr marL="265113" indent="-265113" latinLnBrk="0"/>
            <a:r>
              <a:rPr lang="ko-KR" altLang="en-US" sz="1500" dirty="0">
                <a:latin typeface="+mj-lt"/>
              </a:rPr>
              <a:t>가능하도록 기능을 제공합니다</a:t>
            </a:r>
            <a:r>
              <a:rPr lang="en-US" altLang="ko-KR" sz="1500" dirty="0">
                <a:latin typeface="+mj-lt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549F5CE-AC02-4164-9E9D-C477D0834076}"/>
              </a:ext>
            </a:extLst>
          </p:cNvPr>
          <p:cNvSpPr/>
          <p:nvPr/>
        </p:nvSpPr>
        <p:spPr>
          <a:xfrm>
            <a:off x="2735796" y="5809325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 latinLnBrk="0"/>
            <a:r>
              <a:rPr lang="ko-KR" altLang="en-US" sz="1200" dirty="0">
                <a:latin typeface="+mj-lt"/>
              </a:rPr>
              <a:t>사용자가 로봇의 터치 디스플레이에 그린</a:t>
            </a:r>
            <a:r>
              <a:rPr lang="en-US" altLang="ko-KR" sz="1200" dirty="0">
                <a:latin typeface="+mj-lt"/>
              </a:rPr>
              <a:t> </a:t>
            </a:r>
            <a:r>
              <a:rPr lang="ko-KR" altLang="en-US" sz="1200" dirty="0">
                <a:latin typeface="+mj-lt"/>
              </a:rPr>
              <a:t>달 그림</a:t>
            </a:r>
          </a:p>
        </p:txBody>
      </p:sp>
    </p:spTree>
    <p:extLst>
      <p:ext uri="{BB962C8B-B14F-4D97-AF65-F5344CB8AC3E}">
        <p14:creationId xmlns:p14="http://schemas.microsoft.com/office/powerpoint/2010/main" val="167099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-H/W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cs typeface="+mj-cs"/>
              </a:rPr>
              <a:t>모델링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 사진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306A1E-4B48-44BD-9B81-654332450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188" y="3576053"/>
            <a:ext cx="3821573" cy="20100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E23B0A-F65A-4F2D-B238-7FD2A100C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955" y="3576053"/>
            <a:ext cx="2410885" cy="1936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424356" y="1665939"/>
            <a:ext cx="7964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lt"/>
              </a:rPr>
              <a:t>영어 학습 콘텐츠를 제공하는 로봇은 재질이 단단하면서도 가벼워야 합니다</a:t>
            </a:r>
            <a:r>
              <a:rPr lang="en-US" altLang="ko-KR" dirty="0">
                <a:latin typeface="+mj-lt"/>
              </a:rPr>
              <a:t>.</a:t>
            </a:r>
          </a:p>
          <a:p>
            <a:r>
              <a:rPr lang="en-US" altLang="ko-KR" dirty="0">
                <a:latin typeface="+mj-lt"/>
              </a:rPr>
              <a:t>MDF </a:t>
            </a:r>
            <a:r>
              <a:rPr lang="ko-KR" altLang="en-US" dirty="0">
                <a:latin typeface="+mj-lt"/>
              </a:rPr>
              <a:t>목재와 </a:t>
            </a:r>
            <a:r>
              <a:rPr lang="en-US" altLang="ko-KR" dirty="0">
                <a:latin typeface="+mj-lt"/>
              </a:rPr>
              <a:t>3D </a:t>
            </a:r>
            <a:r>
              <a:rPr lang="ko-KR" altLang="en-US" dirty="0">
                <a:latin typeface="+mj-lt"/>
              </a:rPr>
              <a:t>프린팅을 통해 로봇을 직접 제작하고 있습니다</a:t>
            </a:r>
            <a:r>
              <a:rPr lang="en-US" altLang="ko-KR" dirty="0">
                <a:latin typeface="+mj-lt"/>
              </a:rPr>
              <a:t>.</a:t>
            </a:r>
          </a:p>
          <a:p>
            <a:r>
              <a:rPr lang="ko-KR" altLang="en-US" dirty="0">
                <a:latin typeface="+mj-lt"/>
              </a:rPr>
              <a:t>모델링을 완료한 상태로 곧 </a:t>
            </a:r>
            <a:r>
              <a:rPr lang="en-US" altLang="ko-KR" dirty="0">
                <a:latin typeface="+mj-lt"/>
              </a:rPr>
              <a:t>3D </a:t>
            </a:r>
            <a:r>
              <a:rPr lang="ko-KR" altLang="en-US" dirty="0">
                <a:latin typeface="+mj-lt"/>
              </a:rPr>
              <a:t>프린터를 통해 실제로 출력할 예정입니다</a:t>
            </a:r>
            <a:r>
              <a:rPr lang="en-US" altLang="ko-KR" dirty="0">
                <a:latin typeface="+mj-lt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FFF1D69-E58E-489F-8745-71D31123F5EF}"/>
              </a:ext>
            </a:extLst>
          </p:cNvPr>
          <p:cNvSpPr/>
          <p:nvPr/>
        </p:nvSpPr>
        <p:spPr>
          <a:xfrm>
            <a:off x="2613152" y="5701219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 latinLnBrk="0"/>
            <a:r>
              <a:rPr lang="en-US" altLang="ko-KR" sz="1200" dirty="0">
                <a:latin typeface="+mj-lt"/>
              </a:rPr>
              <a:t>3D</a:t>
            </a:r>
            <a:r>
              <a:rPr lang="ko-KR" altLang="en-US" sz="1200" dirty="0">
                <a:latin typeface="+mj-lt"/>
              </a:rPr>
              <a:t> 프린팅을 통해 출력할 로봇의 머리와 발 모델링</a:t>
            </a:r>
          </a:p>
        </p:txBody>
      </p:sp>
    </p:spTree>
    <p:extLst>
      <p:ext uri="{BB962C8B-B14F-4D97-AF65-F5344CB8AC3E}">
        <p14:creationId xmlns:p14="http://schemas.microsoft.com/office/powerpoint/2010/main" val="3455790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참조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-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개발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환경 및 설명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88976"/>
              </p:ext>
            </p:extLst>
          </p:nvPr>
        </p:nvGraphicFramePr>
        <p:xfrm>
          <a:off x="378454" y="1233892"/>
          <a:ext cx="8586034" cy="5450750"/>
        </p:xfrm>
        <a:graphic>
          <a:graphicData uri="http://schemas.openxmlformats.org/drawingml/2006/table">
            <a:tbl>
              <a:tblPr/>
              <a:tblGrid>
                <a:gridCol w="84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적용내역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09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개발환경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컨텐츠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Python(3.7), OpenCV(4.1.0),Line notify,AWS Rekognition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외부인 인식과 메시지를 보내는 용도로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Alexa, Amazon Lambda, Amazon Polly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Chatbot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수행과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 출력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Tkinter Pillow Playsound TesorFlow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Quick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draw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수행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83989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Java, Amazon Textract, Amazon Translate, Amazon Polly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이미지 업로드 하는 애플리케이션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(Turing Tale)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 업로드 된 이미지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OCR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추출된 텍스트를 번역하고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변환하는 기능 수행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통합개발환경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(IDE)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Pycharm, Android Studio,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Jupyter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Notebook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통합개발환경으로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93958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Node.js, Java Script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,html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Txt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파일로 변환하는 웹을 구성하는 언어로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Amazon S3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파일과 사진 등을 저장하는 용도로 저장하는 저장소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Apache2(2.4)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 페이지를 구동하는 웹 서버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Ubuntu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18.04, Raspbian(4.19)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EC2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서버의 운영체제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라즈베리파이의 운영체제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Putty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클라우드 서버와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Linux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원격 접속용 터미널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툴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11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H/W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구성장비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인터페이스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Robot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같이 사용하여 서비스를 제공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Smart mirror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같이 사용하여 발화를 통해 서비스를 제공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디바이스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 4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사용자에게 서비스를 직접적으로 제공하는 초소형 컴퓨터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공유기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외부접속을 위해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포트 포워딩 이용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 환경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Linux 10, Tightv0nc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viewer(GUI)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Pi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구동을 위해 사용하며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SW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 및 테스트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2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요구사항 정의서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막힌 원호 34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57429"/>
              </p:ext>
            </p:extLst>
          </p:nvPr>
        </p:nvGraphicFramePr>
        <p:xfrm>
          <a:off x="251520" y="1283908"/>
          <a:ext cx="4320480" cy="5275466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28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 인식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사용자 얼굴인식을 통해 외부인을 가려낼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외부인 인식 시 알람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외부인 인식 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Line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통해 알림을 줄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 그림 추론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(quick draw)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인공신경망 인공지능을 통해 사용자의 낙서 및 그림을 추론하여 답을 도출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할 수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Chatbot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로봇과 대화를 통해 상호작용과 콘텐츠를 제공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음성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출력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GUI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통해 사용자가 원하는 카테고리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동화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텍스트와 음성을 제공할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Crawling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특정 사이트를 자정마다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Crawler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통해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txt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파일과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TTS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통해 변환된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mp3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파일을 저장할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/>
                        <a:t>Image Convert MP3 File</a:t>
                      </a:r>
                    </a:p>
                  </a:txBody>
                  <a:tcPr marL="36000" marR="36000" marT="8570" marB="8570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 업로드를 통해 사진에 있는 글을 한국어로 번역해 음성으로 들려줄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기사 읽기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웹에서 원하는 글을 스마트 미러를 통해 읽어줄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편의 서비스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스마트 미러를 통해 생활편의 서비스인 일정 관리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음악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및 유튜브 등을 제공할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45000"/>
              </p:ext>
            </p:extLst>
          </p:nvPr>
        </p:nvGraphicFramePr>
        <p:xfrm>
          <a:off x="4779677" y="1283908"/>
          <a:ext cx="4112803" cy="5275476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6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기능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설명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71">
                <a:tc rowSpan="8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H/W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 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(S10e)-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애플리케이션</a:t>
                      </a:r>
                    </a:p>
                  </a:txBody>
                  <a:tcPr marL="30996" marR="30996" marT="8570" marB="8570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 폰 애플리케이션을 이용해서 교육에 필요한 사진을 업로드 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 행동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서브 모터를 달아 상황에 맞는 리액션을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 음성 출력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오디오 모듈을 통해 상황에 맞는 효과음이나 음성 출력한다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모니터링 기능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카메라 모듈을 통해 모니터링 기능을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여러 종류의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오디오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카메라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서브 모터 등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 프로그램을 제어하기 위해 사용한다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 미러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콘텐츠를 제공하기 위한 인터페이스로 사용한다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 echo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dot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chatbot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기능과 음성게임을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2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Google AI Speak</a:t>
                      </a:r>
                      <a:b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(Google Assistant)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Google Assistant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이용해 다양한 콘텐츠를 제공 할 수 있다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30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프로젝트 관리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0"/>
            <a:ext cx="8670224" cy="4691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660" y="1484784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/>
              <a:t>프로젝트 관리</a:t>
            </a:r>
            <a:r>
              <a:rPr kumimoji="1" lang="en-US" altLang="ko-KR" b="1"/>
              <a:t>-Notion , Gitlab</a:t>
            </a:r>
            <a:r>
              <a:rPr kumimoji="1" lang="ko-KR" altLang="en-US" b="1" dirty="0"/>
              <a:t> 이용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D0E467-9E45-48BB-9C07-D6E9F67C8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027" y="4001671"/>
            <a:ext cx="4354421" cy="190993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71D1E2-197D-4303-80D4-97D175486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952731"/>
            <a:ext cx="3764911" cy="40318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F3BF14-3708-4702-BE6C-77CF7681B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880" y="1589913"/>
            <a:ext cx="2944543" cy="22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49" y="116632"/>
            <a:ext cx="936104" cy="48997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/>
          <a:stretch/>
        </p:blipFill>
        <p:spPr bwMode="auto">
          <a:xfrm rot="10800000">
            <a:off x="4306022" y="3226032"/>
            <a:ext cx="4837978" cy="36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63451" y="2998113"/>
            <a:ext cx="32170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spc="-150" dirty="0">
                <a:solidFill>
                  <a:srgbClr val="3B5AA8"/>
                </a:solidFill>
              </a:rPr>
              <a:t>Thank you</a:t>
            </a:r>
            <a:endParaRPr lang="ko-KR" altLang="en-US" sz="5000" b="1" spc="-150" dirty="0">
              <a:solidFill>
                <a:srgbClr val="3B5AA8"/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75729" y="166947"/>
            <a:ext cx="2192015" cy="600145"/>
            <a:chOff x="75729" y="166947"/>
            <a:chExt cx="2192015" cy="600145"/>
          </a:xfrm>
        </p:grpSpPr>
        <p:grpSp>
          <p:nvGrpSpPr>
            <p:cNvPr id="16" name="그룹 6"/>
            <p:cNvGrpSpPr/>
            <p:nvPr/>
          </p:nvGrpSpPr>
          <p:grpSpPr>
            <a:xfrm>
              <a:off x="683568" y="199273"/>
              <a:ext cx="1584176" cy="461665"/>
              <a:chOff x="683568" y="199273"/>
              <a:chExt cx="1584176" cy="461665"/>
            </a:xfrm>
          </p:grpSpPr>
          <p:cxnSp>
            <p:nvCxnSpPr>
              <p:cNvPr id="18" name="직선 연결선 17"/>
              <p:cNvCxnSpPr/>
              <p:nvPr/>
            </p:nvCxnSpPr>
            <p:spPr>
              <a:xfrm>
                <a:off x="728966" y="206489"/>
                <a:ext cx="1538778" cy="0"/>
              </a:xfrm>
              <a:prstGeom prst="line">
                <a:avLst/>
              </a:prstGeom>
              <a:ln w="38100">
                <a:solidFill>
                  <a:srgbClr val="3B5A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83568" y="199273"/>
                <a:ext cx="14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내가 기획한 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ICT</a:t>
                </a:r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가</a:t>
                </a:r>
                <a:endParaRPr lang="en-US" altLang="ko-KR" sz="1200" b="1" dirty="0">
                  <a:solidFill>
                    <a:srgbClr val="3B5AA8"/>
                  </a:solidFill>
                  <a:latin typeface="+mn-ea"/>
                </a:endParaRPr>
              </a:p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세상을 바꾼다면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?</a:t>
                </a:r>
                <a:endParaRPr lang="ko-KR" altLang="en-US" sz="1200" b="1" dirty="0">
                  <a:solidFill>
                    <a:srgbClr val="3B5AA8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" y="166947"/>
              <a:ext cx="607839" cy="6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직사각형 10"/>
          <p:cNvSpPr/>
          <p:nvPr/>
        </p:nvSpPr>
        <p:spPr>
          <a:xfrm>
            <a:off x="971600" y="6453336"/>
            <a:ext cx="70567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872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7" y="692696"/>
            <a:ext cx="3565521" cy="285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서비스 구성도 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050" b="1">
                <a:solidFill>
                  <a:schemeClr val="bg1"/>
                </a:solidFill>
                <a:latin typeface="+mn-ea"/>
                <a:cs typeface="+mj-cs"/>
              </a:rPr>
              <a:t>서비스 </a:t>
            </a:r>
            <a:r>
              <a:rPr lang="ko-KR" altLang="en-US" sz="1050" b="1" dirty="0">
                <a:solidFill>
                  <a:schemeClr val="bg1"/>
                </a:solidFill>
                <a:latin typeface="+mn-ea"/>
                <a:cs typeface="+mj-cs"/>
              </a:rPr>
              <a:t>시나리오</a:t>
            </a:r>
            <a:endParaRPr kumimoji="0" lang="ko-KR" altLang="en-US" sz="105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4572000" y="1473901"/>
            <a:ext cx="43924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00" b="1" dirty="0">
                <a:solidFill>
                  <a:schemeClr val="tx1"/>
                </a:solidFill>
              </a:rPr>
              <a:t>로봇 서비스 구성도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600" dirty="0">
                <a:solidFill>
                  <a:schemeClr val="tx1"/>
                </a:solidFill>
              </a:rPr>
              <a:t>외부인 접근 시 외부인 캡처 후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     </a:t>
            </a:r>
            <a:r>
              <a:rPr lang="ko-KR" altLang="en-US" sz="1600" dirty="0">
                <a:solidFill>
                  <a:schemeClr val="tx1"/>
                </a:solidFill>
              </a:rPr>
              <a:t>메시지</a:t>
            </a:r>
            <a:r>
              <a:rPr lang="en-US" altLang="ko-KR" sz="1600" dirty="0">
                <a:solidFill>
                  <a:schemeClr val="tx1"/>
                </a:solidFill>
              </a:rPr>
              <a:t>(Line)</a:t>
            </a:r>
            <a:r>
              <a:rPr lang="ko-KR" altLang="en-US" sz="1600" dirty="0">
                <a:solidFill>
                  <a:schemeClr val="tx1"/>
                </a:solidFill>
              </a:rPr>
              <a:t> 전송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2. </a:t>
            </a:r>
            <a:r>
              <a:rPr lang="ko-KR" altLang="en-US" sz="1600" dirty="0">
                <a:solidFill>
                  <a:schemeClr val="tx1"/>
                </a:solidFill>
              </a:rPr>
              <a:t>사용자가 원하는 콘텐츠 선택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(Quick draw+ Robot control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Alexa custom bot, mp3 file output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prstClr val="black"/>
                </a:solidFill>
              </a:rPr>
              <a:t>GUI</a:t>
            </a:r>
            <a:r>
              <a:rPr lang="ko-KR" altLang="en-US" sz="1600" dirty="0">
                <a:solidFill>
                  <a:prstClr val="black"/>
                </a:solidFill>
              </a:rPr>
              <a:t>를 통해 </a:t>
            </a:r>
            <a:r>
              <a:rPr lang="en-US" altLang="ko-KR" sz="1600" dirty="0">
                <a:solidFill>
                  <a:prstClr val="black"/>
                </a:solidFill>
              </a:rPr>
              <a:t>Text/MP3 output</a:t>
            </a:r>
            <a:r>
              <a:rPr lang="en-US" altLang="ko-KR" sz="1600" b="1" dirty="0"/>
              <a:t> 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Image Convert MP3 File)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3. </a:t>
            </a:r>
            <a:r>
              <a:rPr lang="ko-KR" altLang="en-US" sz="1600" dirty="0">
                <a:solidFill>
                  <a:schemeClr val="tx1"/>
                </a:solidFill>
              </a:rPr>
              <a:t>콘텐츠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4. </a:t>
            </a:r>
            <a:r>
              <a:rPr lang="ko-KR" altLang="en-US" sz="1600" dirty="0">
                <a:solidFill>
                  <a:schemeClr val="tx1"/>
                </a:solidFill>
              </a:rPr>
              <a:t>평상시에는 외부인 감지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역할 수행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b="1" dirty="0">
                <a:solidFill>
                  <a:schemeClr val="tx1"/>
                </a:solidFill>
              </a:rPr>
              <a:t>스마트 미러 서비스 구성도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1. </a:t>
            </a:r>
            <a:r>
              <a:rPr lang="ko-KR" altLang="en-US" sz="1600" dirty="0">
                <a:solidFill>
                  <a:schemeClr val="tx1"/>
                </a:solidFill>
              </a:rPr>
              <a:t>명령어 발화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2. </a:t>
            </a:r>
            <a:r>
              <a:rPr lang="ko-KR" altLang="en-US" sz="1600" dirty="0">
                <a:solidFill>
                  <a:schemeClr val="tx1"/>
                </a:solidFill>
              </a:rPr>
              <a:t>사용자가 선택한 콘텐츠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3. </a:t>
            </a:r>
            <a:r>
              <a:rPr lang="ko-KR" altLang="en-US" sz="1600" dirty="0">
                <a:solidFill>
                  <a:schemeClr val="tx1"/>
                </a:solidFill>
              </a:rPr>
              <a:t>평상시에는 일정표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알람 등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    생활편의 서비스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F7E57833-86AE-4E83-8970-26C6A5EE0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3894" r="16120" b="13570"/>
          <a:stretch/>
        </p:blipFill>
        <p:spPr>
          <a:xfrm>
            <a:off x="294246" y="2372561"/>
            <a:ext cx="4147680" cy="24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서비스 구성도</a:t>
            </a:r>
            <a:r>
              <a:rPr lang="en-US" altLang="ko-KR" sz="1000" b="1">
                <a:solidFill>
                  <a:schemeClr val="bg1"/>
                </a:solidFill>
                <a:latin typeface="+mn-ea"/>
                <a:cs typeface="+mj-cs"/>
              </a:rPr>
              <a:t> </a:t>
            </a:r>
            <a:r>
              <a:rPr lang="en-US" altLang="ko-KR" sz="1600" b="1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000" b="1">
                <a:solidFill>
                  <a:schemeClr val="bg1"/>
                </a:solidFill>
                <a:latin typeface="+mn-ea"/>
              </a:rPr>
              <a:t>서비스 시나리오</a:t>
            </a:r>
            <a:endParaRPr lang="ko-KR" altLang="en-US" sz="1000" spc="-50">
              <a:solidFill>
                <a:schemeClr val="bg1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04070" y="1473901"/>
            <a:ext cx="2974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b="1" dirty="0"/>
          </a:p>
          <a:p>
            <a:r>
              <a:rPr lang="en-US" altLang="ko-KR" sz="1600" b="1" dirty="0"/>
              <a:t>Quick draw</a:t>
            </a:r>
          </a:p>
          <a:p>
            <a:endParaRPr lang="en-US" altLang="ko-KR" sz="1600" b="1" dirty="0"/>
          </a:p>
          <a:p>
            <a:r>
              <a:rPr lang="en-US" altLang="ko-KR" sz="1200" dirty="0"/>
              <a:t>Google Quick Draw</a:t>
            </a:r>
            <a:r>
              <a:rPr lang="ko-KR" altLang="en-US" sz="1200" dirty="0"/>
              <a:t>의</a:t>
            </a:r>
            <a:r>
              <a:rPr lang="en-US" altLang="ko-KR" sz="1200" dirty="0"/>
              <a:t> Data set</a:t>
            </a:r>
            <a:r>
              <a:rPr lang="ko-KR" altLang="en-US" sz="1200" dirty="0"/>
              <a:t>을 </a:t>
            </a:r>
            <a:r>
              <a:rPr lang="en-US" altLang="ko-KR" sz="1200" dirty="0"/>
              <a:t>Machine</a:t>
            </a:r>
            <a:r>
              <a:rPr lang="ko-KR" altLang="en-US" sz="1200" dirty="0"/>
              <a:t> </a:t>
            </a:r>
            <a:r>
              <a:rPr lang="en-US" altLang="ko-KR" sz="1200" dirty="0"/>
              <a:t>Learning</a:t>
            </a:r>
            <a:r>
              <a:rPr lang="ko-KR" altLang="en-US" sz="1200" dirty="0"/>
              <a:t> 학습 후 모델을 생성한다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학습된 모델을 가지고 사용자가 입력한 낙서를 통해 사물을 판단한다</a:t>
            </a:r>
            <a:r>
              <a:rPr lang="en-US" altLang="ko-KR" sz="1200" dirty="0"/>
              <a:t>.</a:t>
            </a:r>
          </a:p>
          <a:p>
            <a:endParaRPr lang="en-US" altLang="ko-KR" sz="1600" b="1" dirty="0"/>
          </a:p>
          <a:p>
            <a:endParaRPr lang="en-US" altLang="ko-KR" sz="1200" dirty="0"/>
          </a:p>
          <a:p>
            <a:r>
              <a:rPr lang="en-US" altLang="ko-KR" sz="1600" b="1" dirty="0"/>
              <a:t>Robot Control</a:t>
            </a:r>
          </a:p>
          <a:p>
            <a:r>
              <a:rPr lang="en-US" altLang="ko-KR" sz="1600" b="1" dirty="0"/>
              <a:t> </a:t>
            </a:r>
          </a:p>
          <a:p>
            <a:r>
              <a:rPr lang="ko-KR" altLang="en-US" sz="1200" dirty="0"/>
              <a:t>요청이 들어오면</a:t>
            </a:r>
            <a:r>
              <a:rPr lang="en-US" altLang="ko-KR" sz="1200" dirty="0"/>
              <a:t> </a:t>
            </a:r>
            <a:r>
              <a:rPr lang="ko-KR" altLang="en-US" sz="1200" dirty="0"/>
              <a:t>오디오 모듈과</a:t>
            </a:r>
            <a:r>
              <a:rPr lang="en-US" altLang="ko-KR" sz="1200" dirty="0"/>
              <a:t> </a:t>
            </a:r>
            <a:r>
              <a:rPr lang="ko-KR" altLang="en-US" sz="1200" dirty="0"/>
              <a:t>서브 모터에서 행동 변화</a:t>
            </a:r>
            <a:r>
              <a:rPr lang="en-US" altLang="ko-KR" sz="1200" dirty="0"/>
              <a:t>(</a:t>
            </a:r>
            <a:r>
              <a:rPr lang="ko-KR" altLang="en-US" sz="1200" dirty="0" err="1"/>
              <a:t>리액션</a:t>
            </a:r>
            <a:r>
              <a:rPr lang="en-US" altLang="ko-KR" sz="1200" dirty="0"/>
              <a:t>)</a:t>
            </a:r>
            <a:r>
              <a:rPr lang="ko-KR" altLang="en-US" sz="1200" dirty="0"/>
              <a:t>를 제공한다</a:t>
            </a:r>
            <a:r>
              <a:rPr lang="en-US" altLang="ko-KR" sz="1200" dirty="0"/>
              <a:t>.</a:t>
            </a:r>
            <a:r>
              <a:rPr lang="ko-KR" altLang="en-US" sz="1200" dirty="0"/>
              <a:t>  </a:t>
            </a:r>
            <a:endParaRPr lang="en-US" altLang="ko-KR" sz="1200" dirty="0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9A86D42-9788-4929-B563-C102F6C8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22303"/>
          <a:stretch/>
        </p:blipFill>
        <p:spPr>
          <a:xfrm>
            <a:off x="265148" y="1700745"/>
            <a:ext cx="5574650" cy="3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서비스 구성도</a:t>
            </a:r>
            <a:r>
              <a:rPr lang="en-US" altLang="ko-KR" sz="1000" b="1">
                <a:solidFill>
                  <a:schemeClr val="bg1"/>
                </a:solidFill>
                <a:latin typeface="+mn-ea"/>
                <a:cs typeface="+mj-cs"/>
              </a:rPr>
              <a:t> </a:t>
            </a:r>
            <a:r>
              <a:rPr lang="en-US" altLang="ko-KR" sz="1600" b="1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000" b="1">
                <a:solidFill>
                  <a:schemeClr val="bg1"/>
                </a:solidFill>
                <a:latin typeface="+mn-ea"/>
              </a:rPr>
              <a:t>서비스 시나리오</a:t>
            </a:r>
            <a:endParaRPr lang="ko-KR" altLang="en-US" sz="1000" spc="-50">
              <a:solidFill>
                <a:schemeClr val="bg1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04070" y="1473901"/>
            <a:ext cx="2974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/>
          </a:p>
          <a:p>
            <a:r>
              <a:rPr lang="en-US" altLang="ko-KR" sz="1600" b="1" dirty="0"/>
              <a:t>Alexa Custom bot(Chatbot)</a:t>
            </a:r>
          </a:p>
          <a:p>
            <a:endParaRPr lang="en-US" altLang="ko-KR" sz="1600" b="1" dirty="0"/>
          </a:p>
          <a:p>
            <a:r>
              <a:rPr lang="en-US" altLang="ko-KR" sz="1200" dirty="0"/>
              <a:t>Alexa</a:t>
            </a:r>
            <a:r>
              <a:rPr lang="ko-KR" altLang="en-US" sz="1200" dirty="0"/>
              <a:t>을 이용하여 기본적인 </a:t>
            </a:r>
            <a:r>
              <a:rPr lang="en-US" altLang="ko-KR" sz="1200" dirty="0"/>
              <a:t>chatbot</a:t>
            </a:r>
            <a:r>
              <a:rPr lang="ko-KR" altLang="en-US" sz="1200" dirty="0"/>
              <a:t>기능 호출한다</a:t>
            </a:r>
            <a:r>
              <a:rPr lang="en-US" altLang="ko-KR" sz="1200" dirty="0"/>
              <a:t>. </a:t>
            </a:r>
            <a:r>
              <a:rPr lang="ko-KR" altLang="en-US" sz="1200" dirty="0"/>
              <a:t>또한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Custom </a:t>
            </a:r>
            <a:r>
              <a:rPr lang="ko-KR" altLang="en-US" sz="1200" dirty="0"/>
              <a:t>기능을 사용해  사용자의 발화에 따라 </a:t>
            </a:r>
            <a:r>
              <a:rPr lang="en-US" altLang="ko-KR" sz="1200" dirty="0"/>
              <a:t>Lambda</a:t>
            </a:r>
            <a:r>
              <a:rPr lang="ko-KR" altLang="en-US" sz="1200" dirty="0"/>
              <a:t>에 저장된 응답을 호출하고 음성으로 출력한다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b="1" dirty="0"/>
          </a:p>
          <a:p>
            <a:r>
              <a:rPr lang="en-US" altLang="ko-KR" sz="1600" b="1" dirty="0"/>
              <a:t>MP3 file output</a:t>
            </a:r>
          </a:p>
          <a:p>
            <a:endParaRPr lang="en-US" altLang="ko-KR" sz="1600" b="1" dirty="0"/>
          </a:p>
          <a:p>
            <a:r>
              <a:rPr lang="ko-KR" altLang="en-US" sz="1200" dirty="0"/>
              <a:t>사용자의 발화에 따라 </a:t>
            </a:r>
            <a:r>
              <a:rPr lang="en-US" altLang="ko-KR" sz="1200" dirty="0"/>
              <a:t>Lambda</a:t>
            </a:r>
            <a:r>
              <a:rPr lang="ko-KR" altLang="en-US" sz="1200" dirty="0"/>
              <a:t>를 통해서 지정된 </a:t>
            </a:r>
            <a:r>
              <a:rPr lang="en-US" altLang="ko-KR" sz="1200" dirty="0"/>
              <a:t>S3 Bucket </a:t>
            </a:r>
            <a:r>
              <a:rPr lang="ko-KR" altLang="en-US" sz="1200" dirty="0"/>
              <a:t>내에 원하는 </a:t>
            </a:r>
            <a:r>
              <a:rPr lang="en-US" altLang="ko-KR" sz="1200" dirty="0"/>
              <a:t>MP3</a:t>
            </a:r>
            <a:r>
              <a:rPr lang="ko-KR" altLang="en-US" sz="1200" dirty="0"/>
              <a:t>파일을 호출하고 출력한다</a:t>
            </a:r>
            <a:r>
              <a:rPr lang="en-US" altLang="ko-KR" sz="1200" dirty="0"/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05A6AFC-9733-44BF-A957-02BF68843BDB}"/>
              </a:ext>
            </a:extLst>
          </p:cNvPr>
          <p:cNvGrpSpPr/>
          <p:nvPr/>
        </p:nvGrpSpPr>
        <p:grpSpPr>
          <a:xfrm>
            <a:off x="424356" y="2074417"/>
            <a:ext cx="4912248" cy="1423625"/>
            <a:chOff x="1403648" y="2276872"/>
            <a:chExt cx="3636404" cy="864094"/>
          </a:xfrm>
        </p:grpSpPr>
        <p:pic>
          <p:nvPicPr>
            <p:cNvPr id="3" name="그림 2" descr="텍스트, 지도이(가) 표시된 사진&#10;&#10;자동 생성된 설명">
              <a:extLst>
                <a:ext uri="{FF2B5EF4-FFF2-40B4-BE49-F238E27FC236}">
                  <a16:creationId xmlns:a16="http://schemas.microsoft.com/office/drawing/2014/main" id="{1DE8DC4A-EAF4-4FFF-82AF-B9FA3AA0D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9259" r="11413" b="56482"/>
            <a:stretch/>
          </p:blipFill>
          <p:spPr>
            <a:xfrm>
              <a:off x="1511660" y="2348880"/>
              <a:ext cx="3528392" cy="792086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D37D84B-01CA-4C03-84BC-73C79B2F2984}"/>
                </a:ext>
              </a:extLst>
            </p:cNvPr>
            <p:cNvSpPr/>
            <p:nvPr/>
          </p:nvSpPr>
          <p:spPr>
            <a:xfrm>
              <a:off x="1403648" y="2276872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F80290B-2AEE-469F-95D5-37C65D79E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983" b="39630"/>
          <a:stretch/>
        </p:blipFill>
        <p:spPr>
          <a:xfrm>
            <a:off x="136325" y="4031574"/>
            <a:ext cx="5731819" cy="121077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|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구성도</a:t>
            </a:r>
            <a:r>
              <a:rPr kumimoji="0" lang="en-US" altLang="ko-KR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시나리오</a:t>
            </a:r>
            <a:endParaRPr kumimoji="0" lang="ko-KR" altLang="en-US" sz="1000" b="0" i="0" u="none" strike="noStrike" kern="1200" cap="none" spc="-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04070" y="1473901"/>
            <a:ext cx="29747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Crawling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아이들이 흥미를 느끼고 영어 공부도 할 수 있는 주제인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기사와 동화를 선정한다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Web Crawler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통해 가져온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Text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S3 Bucket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에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txt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파일로 저장한다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추가로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TTS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이용해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text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MP3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파일로 변환 후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mp3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용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S3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Bucket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에 저장한다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GUI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통해 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Text/mp3 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제공</a:t>
            </a:r>
            <a:endParaRPr lang="en-US" altLang="ko-KR" sz="1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동작한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Crawling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통해 들어온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MP3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파일과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Text 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파일을 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GUI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통해 동시 제공한다</a:t>
            </a: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4158F36-0ADF-436E-B4F2-8A8F4649BA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t="-1" r="34171" b="52771"/>
          <a:stretch/>
        </p:blipFill>
        <p:spPr>
          <a:xfrm>
            <a:off x="463232" y="1569472"/>
            <a:ext cx="4108768" cy="2096667"/>
          </a:xfrm>
          <a:prstGeom prst="rect">
            <a:avLst/>
          </a:prstGeom>
        </p:spPr>
      </p:pic>
      <p:pic>
        <p:nvPicPr>
          <p:cNvPr id="10" name="그림 9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2EE9F90-81AB-434D-AF53-6880A190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7115"/>
          <a:stretch/>
        </p:blipFill>
        <p:spPr>
          <a:xfrm>
            <a:off x="580108" y="3867765"/>
            <a:ext cx="5126798" cy="187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CCDAD-9A63-4A7A-B8F0-106F3CE612EA}"/>
              </a:ext>
            </a:extLst>
          </p:cNvPr>
          <p:cNvSpPr txBox="1"/>
          <p:nvPr/>
        </p:nvSpPr>
        <p:spPr>
          <a:xfrm>
            <a:off x="323528" y="3744654"/>
            <a:ext cx="2955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GUI</a:t>
            </a:r>
            <a:r>
              <a:rPr lang="ko-KR" altLang="en-US" sz="1000" b="1" dirty="0"/>
              <a:t>를 통해 음성과 텍스트 동시 제공</a:t>
            </a:r>
          </a:p>
        </p:txBody>
      </p:sp>
    </p:spTree>
    <p:extLst>
      <p:ext uri="{BB962C8B-B14F-4D97-AF65-F5344CB8AC3E}">
        <p14:creationId xmlns:p14="http://schemas.microsoft.com/office/powerpoint/2010/main" val="281409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|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구성도</a:t>
            </a:r>
            <a:r>
              <a:rPr kumimoji="0" lang="en-US" altLang="ko-KR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서비스 시나리오</a:t>
            </a:r>
            <a:endParaRPr kumimoji="0" lang="ko-KR" altLang="en-US" sz="1000" b="0" i="0" u="none" strike="noStrike" kern="1200" cap="none" spc="-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13702" y="1560856"/>
            <a:ext cx="29747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Image Convert MP3 File</a:t>
            </a:r>
          </a:p>
          <a:p>
            <a:endParaRPr lang="en-US" altLang="ko-KR" sz="1200" dirty="0"/>
          </a:p>
          <a:p>
            <a:r>
              <a:rPr lang="ko-KR" altLang="en-US" sz="1200" dirty="0"/>
              <a:t>사용자가 이미지</a:t>
            </a:r>
            <a:r>
              <a:rPr lang="en-US" altLang="ko-KR" sz="1200" dirty="0"/>
              <a:t>(</a:t>
            </a:r>
            <a:r>
              <a:rPr lang="ko-KR" altLang="en-US" sz="1200" dirty="0"/>
              <a:t>영어로 쓰여진</a:t>
            </a:r>
            <a:r>
              <a:rPr lang="en-US" altLang="ko-KR" sz="1200" dirty="0"/>
              <a:t>)</a:t>
            </a:r>
            <a:r>
              <a:rPr lang="ko-KR" altLang="en-US" sz="1200" dirty="0"/>
              <a:t>를 </a:t>
            </a:r>
            <a:r>
              <a:rPr lang="en-US" altLang="ko-KR" sz="1200" dirty="0"/>
              <a:t>S3</a:t>
            </a:r>
            <a:r>
              <a:rPr lang="ko-KR" altLang="en-US" sz="1200" dirty="0"/>
              <a:t>에</a:t>
            </a:r>
            <a:r>
              <a:rPr lang="en-US" altLang="ko-KR" sz="1200" dirty="0"/>
              <a:t> </a:t>
            </a:r>
            <a:r>
              <a:rPr lang="ko-KR" altLang="en-US" sz="1200" dirty="0"/>
              <a:t>업로드 합니다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이미지가 업로드가 되면 </a:t>
            </a:r>
            <a:r>
              <a:rPr lang="en-US" altLang="ko-KR" sz="1200" dirty="0"/>
              <a:t>Lambda</a:t>
            </a:r>
            <a:r>
              <a:rPr lang="ko-KR" altLang="en-US" sz="1200" dirty="0"/>
              <a:t>에서 </a:t>
            </a:r>
            <a:endParaRPr lang="en-US" altLang="ko-KR" sz="1200" dirty="0"/>
          </a:p>
          <a:p>
            <a:r>
              <a:rPr lang="en-US" altLang="ko-KR" sz="1200" dirty="0"/>
              <a:t>Textract</a:t>
            </a:r>
            <a:r>
              <a:rPr lang="ko-KR" altLang="en-US" sz="1200" dirty="0"/>
              <a:t>기능을 이용하여 이미지에서 문자를 추출합니다</a:t>
            </a:r>
            <a:r>
              <a:rPr lang="en-US" altLang="ko-KR" sz="1200" dirty="0"/>
              <a:t>. 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문자 추출 후 그 문자에 대해 </a:t>
            </a:r>
            <a:r>
              <a:rPr lang="en-US" altLang="ko-KR" sz="1200" dirty="0"/>
              <a:t>Translate</a:t>
            </a:r>
          </a:p>
          <a:p>
            <a:r>
              <a:rPr lang="ko-KR" altLang="en-US" sz="1200" dirty="0"/>
              <a:t>기능을 이용하여 한국어로 번역된 텍스트 파일을 생성합니다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en-US" altLang="ko-KR" sz="1200" dirty="0"/>
              <a:t> </a:t>
            </a:r>
          </a:p>
          <a:p>
            <a:r>
              <a:rPr lang="ko-KR" altLang="en-US" sz="1200" dirty="0"/>
              <a:t>생성된 파일이 새로운 </a:t>
            </a:r>
            <a:r>
              <a:rPr lang="en-US" altLang="ko-KR" sz="1200" dirty="0"/>
              <a:t>S3</a:t>
            </a:r>
            <a:r>
              <a:rPr lang="ko-KR" altLang="en-US" sz="1200" dirty="0"/>
              <a:t>에 업로드 되면</a:t>
            </a:r>
            <a:r>
              <a:rPr lang="en-US" altLang="ko-KR" sz="1200" dirty="0"/>
              <a:t> Lambda</a:t>
            </a:r>
            <a:r>
              <a:rPr lang="ko-KR" altLang="en-US" sz="1200" dirty="0"/>
              <a:t>에서 </a:t>
            </a:r>
            <a:r>
              <a:rPr lang="en-US" altLang="ko-KR" sz="1200" dirty="0"/>
              <a:t>Polly </a:t>
            </a:r>
            <a:r>
              <a:rPr lang="ko-KR" altLang="en-US" sz="1200" dirty="0"/>
              <a:t>기능을 이용하여 </a:t>
            </a:r>
            <a:endParaRPr lang="en-US" altLang="ko-KR" sz="1200" dirty="0"/>
          </a:p>
          <a:p>
            <a:r>
              <a:rPr lang="en-US" altLang="ko-KR" sz="1200" dirty="0"/>
              <a:t>(Text to Speech) MP3 File</a:t>
            </a:r>
            <a:r>
              <a:rPr lang="ko-KR" altLang="en-US" sz="1200" dirty="0"/>
              <a:t>을 생성합니다</a:t>
            </a:r>
            <a:r>
              <a:rPr lang="en-US" altLang="ko-KR" sz="1200" dirty="0"/>
              <a:t>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72" y="1516432"/>
            <a:ext cx="5429864" cy="4221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9781D3-D5E4-45CD-B768-85989A10E846}"/>
              </a:ext>
            </a:extLst>
          </p:cNvPr>
          <p:cNvSpPr txBox="1"/>
          <p:nvPr/>
        </p:nvSpPr>
        <p:spPr>
          <a:xfrm>
            <a:off x="683568" y="263691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Application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1277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2382</Words>
  <Application>Microsoft Office PowerPoint</Application>
  <PresentationFormat>화면 슬라이드 쇼(4:3)</PresentationFormat>
  <Paragraphs>382</Paragraphs>
  <Slides>41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4" baseType="lpstr">
      <vt:lpstr>맑은 고딕</vt:lpstr>
      <vt:lpstr>Arial</vt:lpstr>
      <vt:lpstr>Office 테마</vt:lpstr>
      <vt:lpstr>PowerPoint 프레젠테이션</vt:lpstr>
      <vt:lpstr>PowerPoint 프레젠테이션</vt:lpstr>
      <vt:lpstr>ㅇ 기존의 아두이노를 이용한 AI 학습 로봇 MUSIO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이낙선</dc:creator>
  <cp:lastModifiedBy>User</cp:lastModifiedBy>
  <cp:revision>376</cp:revision>
  <dcterms:created xsi:type="dcterms:W3CDTF">2014-04-16T00:55:54Z</dcterms:created>
  <dcterms:modified xsi:type="dcterms:W3CDTF">2020-09-14T18:33:58Z</dcterms:modified>
</cp:coreProperties>
</file>