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3" r:id="rId2"/>
    <p:sldId id="264" r:id="rId3"/>
    <p:sldId id="319" r:id="rId4"/>
    <p:sldId id="365" r:id="rId5"/>
    <p:sldId id="320" r:id="rId6"/>
    <p:sldId id="324" r:id="rId7"/>
    <p:sldId id="277" r:id="rId8"/>
    <p:sldId id="389" r:id="rId9"/>
    <p:sldId id="325" r:id="rId10"/>
    <p:sldId id="326" r:id="rId11"/>
    <p:sldId id="353" r:id="rId12"/>
    <p:sldId id="336" r:id="rId13"/>
    <p:sldId id="332" r:id="rId14"/>
    <p:sldId id="373" r:id="rId15"/>
    <p:sldId id="383" r:id="rId16"/>
    <p:sldId id="379" r:id="rId17"/>
    <p:sldId id="380" r:id="rId18"/>
    <p:sldId id="377" r:id="rId19"/>
    <p:sldId id="382" r:id="rId20"/>
    <p:sldId id="361" r:id="rId21"/>
    <p:sldId id="381" r:id="rId22"/>
    <p:sldId id="287" r:id="rId23"/>
    <p:sldId id="364" r:id="rId24"/>
    <p:sldId id="294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A7D6EE76-2EED-433F-9637-FA0455F98D15}">
          <p14:sldIdLst>
            <p14:sldId id="263"/>
            <p14:sldId id="264"/>
            <p14:sldId id="319"/>
            <p14:sldId id="365"/>
            <p14:sldId id="320"/>
            <p14:sldId id="324"/>
            <p14:sldId id="277"/>
            <p14:sldId id="389"/>
            <p14:sldId id="325"/>
            <p14:sldId id="326"/>
          </p14:sldIdLst>
        </p14:section>
        <p14:section name="설계단계" id="{079FB007-4044-4E60-AD09-4E9512A5438F}">
          <p14:sldIdLst>
            <p14:sldId id="353"/>
            <p14:sldId id="336"/>
            <p14:sldId id="332"/>
            <p14:sldId id="373"/>
            <p14:sldId id="383"/>
            <p14:sldId id="379"/>
            <p14:sldId id="380"/>
            <p14:sldId id="377"/>
            <p14:sldId id="382"/>
            <p14:sldId id="361"/>
            <p14:sldId id="381"/>
            <p14:sldId id="287"/>
            <p14:sldId id="364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5AA8"/>
    <a:srgbClr val="003399"/>
    <a:srgbClr val="77787B"/>
    <a:srgbClr val="C40452"/>
    <a:srgbClr val="9999FF"/>
    <a:srgbClr val="E2E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D597E4-D732-4985-BC3F-6E30EE0F41E8}" v="1" dt="2020-08-08T10:44:52.4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448" autoAdjust="0"/>
    <p:restoredTop sz="94766" autoAdjust="0"/>
  </p:normalViewPr>
  <p:slideViewPr>
    <p:cSldViewPr>
      <p:cViewPr varScale="1">
        <p:scale>
          <a:sx n="114" d="100"/>
          <a:sy n="114" d="100"/>
        </p:scale>
        <p:origin x="11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A5D5A-343A-4C1A-BC9D-610EC8B80F49}" type="datetimeFigureOut">
              <a:rPr lang="ko-KR" altLang="en-US" smtClean="0"/>
              <a:pPr/>
              <a:t>2020-08-09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D85EE-51FF-49B2-AE4A-EF643293EA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5482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D85EE-51FF-49B2-AE4A-EF643293EA7A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721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8C18-F846-4F83-9E4A-EF96E909B73F}" type="datetime1">
              <a:rPr lang="ko-KR" altLang="en-US" smtClean="0"/>
              <a:pPr/>
              <a:t>2020-08-09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C95C-4A71-4760-A575-4AE7075BB6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270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DE9A-8BD0-4588-90EC-B8326F0668FE}" type="datetime1">
              <a:rPr lang="ko-KR" altLang="en-US" smtClean="0"/>
              <a:pPr/>
              <a:t>2020-08-09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C95C-4A71-4760-A575-4AE7075BB6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343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B5EE-9957-45ED-8881-249F27AAE9BD}" type="datetime1">
              <a:rPr lang="ko-KR" altLang="en-US" smtClean="0"/>
              <a:pPr/>
              <a:t>2020-08-09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C95C-4A71-4760-A575-4AE7075BB6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398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BE8A-08A0-4AE2-B806-C9B9A473B0ED}" type="datetime1">
              <a:rPr lang="ko-KR" altLang="en-US" smtClean="0"/>
              <a:pPr/>
              <a:t>2020-08-09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617245"/>
            <a:ext cx="2133600" cy="196131"/>
          </a:xfrm>
        </p:spPr>
        <p:txBody>
          <a:bodyPr/>
          <a:lstStyle/>
          <a:p>
            <a:fld id="{343FC95C-4A71-4760-A575-4AE7075BB6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030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13E15-7006-4370-B5F6-60D7104AE3B4}" type="datetime1">
              <a:rPr lang="ko-KR" altLang="en-US" smtClean="0"/>
              <a:pPr/>
              <a:t>2020-08-09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C95C-4A71-4760-A575-4AE7075BB6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2832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0D11-2C95-44F2-9DFC-D0C737CB5390}" type="datetime1">
              <a:rPr lang="ko-KR" altLang="en-US" smtClean="0"/>
              <a:pPr/>
              <a:t>2020-08-09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C95C-4A71-4760-A575-4AE7075BB6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158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5845-0C4F-469E-8726-3EBFD71077A7}" type="datetime1">
              <a:rPr lang="ko-KR" altLang="en-US" smtClean="0"/>
              <a:pPr/>
              <a:t>2020-08-09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C95C-4A71-4760-A575-4AE7075BB6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299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FC019-3CDA-4483-987D-B12D1EB4D233}" type="datetime1">
              <a:rPr lang="ko-KR" altLang="en-US" smtClean="0"/>
              <a:pPr/>
              <a:t>2020-08-09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C95C-4A71-4760-A575-4AE7075BB6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99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6E48-2907-481B-8F8C-35E94B4338B9}" type="datetime1">
              <a:rPr lang="ko-KR" altLang="en-US" smtClean="0"/>
              <a:pPr/>
              <a:t>2020-08-09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C95C-4A71-4760-A575-4AE7075BB6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938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E666-04C9-40C3-88DF-F7C22C7A6172}" type="datetime1">
              <a:rPr lang="ko-KR" altLang="en-US" smtClean="0"/>
              <a:pPr/>
              <a:t>2020-08-09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C95C-4A71-4760-A575-4AE7075BB6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0461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7B48-006F-4BC1-BDC8-3C8CA726AC13}" type="datetime1">
              <a:rPr lang="ko-KR" altLang="en-US" smtClean="0"/>
              <a:pPr/>
              <a:t>2020-08-09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C95C-4A71-4760-A575-4AE7075BB6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300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6EC2E-D34C-4476-B4C7-64731BF56572}" type="datetime1">
              <a:rPr lang="ko-KR" altLang="en-US" smtClean="0"/>
              <a:pPr/>
              <a:t>2020-08-09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ko-KR" altLang="en-US"/>
              <a:t>한이음 ▶ 프로그램 설계서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FC95C-4A71-4760-A575-4AE7075BB6F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사각형: 둥근 모서리 26">
            <a:extLst>
              <a:ext uri="{FF2B5EF4-FFF2-40B4-BE49-F238E27FC236}">
                <a16:creationId xmlns:a16="http://schemas.microsoft.com/office/drawing/2014/main" id="{25B82C58-C7A0-4055-A738-DD3F2BD7F885}"/>
              </a:ext>
            </a:extLst>
          </p:cNvPr>
          <p:cNvSpPr/>
          <p:nvPr userDrawn="1"/>
        </p:nvSpPr>
        <p:spPr>
          <a:xfrm>
            <a:off x="445950" y="6445176"/>
            <a:ext cx="8252100" cy="36820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FF0000"/>
                </a:solidFill>
              </a:rPr>
              <a:t>※ </a:t>
            </a:r>
            <a:r>
              <a:rPr lang="ko-KR" altLang="en-US" b="1" dirty="0">
                <a:solidFill>
                  <a:srgbClr val="FF0000"/>
                </a:solidFill>
              </a:rPr>
              <a:t>본문의 예시 내용을 지우고 과제 내용으로 변경하여 사용하세요</a:t>
            </a:r>
          </a:p>
        </p:txBody>
      </p:sp>
    </p:spTree>
    <p:extLst>
      <p:ext uri="{BB962C8B-B14F-4D97-AF65-F5344CB8AC3E}">
        <p14:creationId xmlns:p14="http://schemas.microsoft.com/office/powerpoint/2010/main" val="80588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0" y="4509120"/>
            <a:ext cx="9144000" cy="2348880"/>
          </a:xfrm>
          <a:prstGeom prst="rect">
            <a:avLst/>
          </a:prstGeom>
          <a:solidFill>
            <a:srgbClr val="E2E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549" y="116632"/>
            <a:ext cx="936104" cy="489971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/>
          <a:stretch/>
        </p:blipFill>
        <p:spPr bwMode="auto">
          <a:xfrm rot="21600000">
            <a:off x="0" y="764704"/>
            <a:ext cx="4716016" cy="35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15616" y="1916832"/>
            <a:ext cx="70823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000" b="1" spc="-150" dirty="0">
                <a:solidFill>
                  <a:schemeClr val="accent2">
                    <a:lumMod val="75000"/>
                  </a:schemeClr>
                </a:solidFill>
              </a:rPr>
              <a:t>SW</a:t>
            </a:r>
            <a:r>
              <a:rPr lang="ko-KR" altLang="en-US" sz="5000" b="1" spc="-150" dirty="0">
                <a:solidFill>
                  <a:schemeClr val="accent2">
                    <a:lumMod val="75000"/>
                  </a:schemeClr>
                </a:solidFill>
              </a:rPr>
              <a:t>개발</a:t>
            </a:r>
            <a:r>
              <a:rPr lang="en-US" altLang="ko-KR" sz="5000" b="1" spc="-150" dirty="0">
                <a:solidFill>
                  <a:schemeClr val="accent2">
                    <a:lumMod val="75000"/>
                  </a:schemeClr>
                </a:solidFill>
              </a:rPr>
              <a:t>/HW</a:t>
            </a:r>
            <a:r>
              <a:rPr lang="ko-KR" altLang="en-US" sz="5000" b="1" spc="-150" dirty="0">
                <a:solidFill>
                  <a:schemeClr val="accent2">
                    <a:lumMod val="75000"/>
                  </a:schemeClr>
                </a:solidFill>
              </a:rPr>
              <a:t>제작 설계서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4121974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spc="-150" dirty="0">
                <a:solidFill>
                  <a:srgbClr val="77787B"/>
                </a:solidFill>
              </a:rPr>
              <a:t>프로젝트 명 </a:t>
            </a:r>
            <a:r>
              <a:rPr lang="en-US" altLang="ko-KR" sz="2400" b="1" spc="-150" dirty="0">
                <a:solidFill>
                  <a:srgbClr val="77787B"/>
                </a:solidFill>
              </a:rPr>
              <a:t>:</a:t>
            </a:r>
            <a:r>
              <a:rPr lang="ko-KR" altLang="en-US" sz="2400" b="1" spc="-150" dirty="0">
                <a:solidFill>
                  <a:srgbClr val="77787B"/>
                </a:solidFill>
              </a:rPr>
              <a:t>영어 교육용 컨텐츠를 제공하는 로봇과 스마트 미러</a:t>
            </a:r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grpSp>
        <p:nvGrpSpPr>
          <p:cNvPr id="15" name="그룹 14"/>
          <p:cNvGrpSpPr/>
          <p:nvPr/>
        </p:nvGrpSpPr>
        <p:grpSpPr>
          <a:xfrm>
            <a:off x="75729" y="166947"/>
            <a:ext cx="2192015" cy="600145"/>
            <a:chOff x="75729" y="166947"/>
            <a:chExt cx="2192015" cy="600145"/>
          </a:xfrm>
        </p:grpSpPr>
        <p:grpSp>
          <p:nvGrpSpPr>
            <p:cNvPr id="16" name="그룹 6"/>
            <p:cNvGrpSpPr/>
            <p:nvPr/>
          </p:nvGrpSpPr>
          <p:grpSpPr>
            <a:xfrm>
              <a:off x="683568" y="199273"/>
              <a:ext cx="1584176" cy="461665"/>
              <a:chOff x="683568" y="199273"/>
              <a:chExt cx="1584176" cy="461665"/>
            </a:xfrm>
          </p:grpSpPr>
          <p:cxnSp>
            <p:nvCxnSpPr>
              <p:cNvPr id="23" name="직선 연결선 22"/>
              <p:cNvCxnSpPr/>
              <p:nvPr/>
            </p:nvCxnSpPr>
            <p:spPr>
              <a:xfrm>
                <a:off x="728966" y="206489"/>
                <a:ext cx="1538778" cy="0"/>
              </a:xfrm>
              <a:prstGeom prst="line">
                <a:avLst/>
              </a:prstGeom>
              <a:ln w="38100">
                <a:solidFill>
                  <a:srgbClr val="3B5AA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683568" y="199273"/>
                <a:ext cx="14526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b="1" dirty="0">
                    <a:solidFill>
                      <a:srgbClr val="3B5AA8"/>
                    </a:solidFill>
                    <a:latin typeface="+mn-ea"/>
                  </a:rPr>
                  <a:t>내가 기획한 </a:t>
                </a:r>
                <a:r>
                  <a:rPr lang="en-US" altLang="ko-KR" sz="1200" b="1" dirty="0">
                    <a:solidFill>
                      <a:srgbClr val="3B5AA8"/>
                    </a:solidFill>
                    <a:latin typeface="+mn-ea"/>
                  </a:rPr>
                  <a:t>ICT</a:t>
                </a:r>
                <a:r>
                  <a:rPr lang="ko-KR" altLang="en-US" sz="1200" b="1" dirty="0">
                    <a:solidFill>
                      <a:srgbClr val="3B5AA8"/>
                    </a:solidFill>
                    <a:latin typeface="+mn-ea"/>
                  </a:rPr>
                  <a:t>가</a:t>
                </a:r>
                <a:endParaRPr lang="en-US" altLang="ko-KR" sz="1200" b="1" dirty="0">
                  <a:solidFill>
                    <a:srgbClr val="3B5AA8"/>
                  </a:solidFill>
                  <a:latin typeface="+mn-ea"/>
                </a:endParaRPr>
              </a:p>
              <a:p>
                <a:r>
                  <a:rPr lang="ko-KR" altLang="en-US" sz="1200" b="1" dirty="0">
                    <a:solidFill>
                      <a:srgbClr val="3B5AA8"/>
                    </a:solidFill>
                    <a:latin typeface="+mn-ea"/>
                  </a:rPr>
                  <a:t>세상을 바꾼다면</a:t>
                </a:r>
                <a:r>
                  <a:rPr lang="en-US" altLang="ko-KR" sz="1200" b="1" dirty="0">
                    <a:solidFill>
                      <a:srgbClr val="3B5AA8"/>
                    </a:solidFill>
                    <a:latin typeface="+mn-ea"/>
                  </a:rPr>
                  <a:t>?</a:t>
                </a:r>
                <a:endParaRPr lang="ko-KR" altLang="en-US" sz="1200" b="1" dirty="0">
                  <a:solidFill>
                    <a:srgbClr val="3B5AA8"/>
                  </a:solidFill>
                  <a:latin typeface="+mn-ea"/>
                </a:endParaRPr>
              </a:p>
            </p:txBody>
          </p:sp>
        </p:grp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9" y="166947"/>
              <a:ext cx="607839" cy="60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808680" y="4754468"/>
            <a:ext cx="7526640" cy="11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latinLnBrk="0" hangingPunct="0">
              <a:lnSpc>
                <a:spcPct val="150000"/>
              </a:lnSpc>
              <a:buClr>
                <a:schemeClr val="tx2">
                  <a:lumMod val="40000"/>
                  <a:lumOff val="60000"/>
                </a:schemeClr>
              </a:buClr>
              <a:buSzPct val="120000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2020. 08. 08</a:t>
            </a:r>
          </a:p>
          <a:p>
            <a:pPr algn="ctr" eaLnBrk="0" latinLnBrk="0" hangingPunct="0">
              <a:lnSpc>
                <a:spcPct val="150000"/>
              </a:lnSpc>
              <a:buClr>
                <a:schemeClr val="tx2">
                  <a:lumMod val="40000"/>
                  <a:lumOff val="60000"/>
                </a:schemeClr>
              </a:buClr>
              <a:buSzPct val="120000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Turing tale –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김가은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김민지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이상원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ctr" eaLnBrk="0" latinLnBrk="0" hangingPunct="0">
              <a:lnSpc>
                <a:spcPct val="150000"/>
              </a:lnSpc>
              <a:buClr>
                <a:schemeClr val="tx2">
                  <a:lumMod val="40000"/>
                  <a:lumOff val="60000"/>
                </a:schemeClr>
              </a:buClr>
              <a:buSzPct val="120000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Mentor  </a:t>
            </a:r>
            <a:r>
              <a:rPr lang="ko-KR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서혁준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25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17888CA-BBFB-4E2E-B272-6DBFDE9549C0}"/>
              </a:ext>
            </a:extLst>
          </p:cNvPr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C3FD8D30-582F-4DBB-AC8B-8A9BBC69CA72}"/>
              </a:ext>
            </a:extLst>
          </p:cNvPr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1C1F9E-DD57-44E8-B32A-388DB2F6EF86}"/>
              </a:ext>
            </a:extLst>
          </p:cNvPr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제목 12">
            <a:extLst>
              <a:ext uri="{FF2B5EF4-FFF2-40B4-BE49-F238E27FC236}">
                <a16:creationId xmlns:a16="http://schemas.microsoft.com/office/drawing/2014/main" id="{37EC404D-D534-45BD-A362-4D7E40AE3D92}"/>
              </a:ext>
            </a:extLst>
          </p:cNvPr>
          <p:cNvSpPr txBox="1">
            <a:spLocks/>
          </p:cNvSpPr>
          <p:nvPr/>
        </p:nvSpPr>
        <p:spPr>
          <a:xfrm>
            <a:off x="323528" y="692696"/>
            <a:ext cx="2808312" cy="2966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kumimoji="0" lang="ko-KR" alt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메뉴 구성도</a:t>
            </a:r>
            <a:endParaRPr kumimoji="0" lang="ko-KR" altLang="en-US" sz="17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0C067FB-96D9-4982-8B37-57F4A1AE8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6C32853-32D7-43B2-96F6-470F0E2D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막힌 원호 9">
            <a:extLst>
              <a:ext uri="{FF2B5EF4-FFF2-40B4-BE49-F238E27FC236}">
                <a16:creationId xmlns:a16="http://schemas.microsoft.com/office/drawing/2014/main" id="{43ACB689-E27E-4607-8C49-F18CCAD73D87}"/>
              </a:ext>
            </a:extLst>
          </p:cNvPr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바닥글 개체 틀 9">
            <a:extLst>
              <a:ext uri="{FF2B5EF4-FFF2-40B4-BE49-F238E27FC236}">
                <a16:creationId xmlns:a16="http://schemas.microsoft.com/office/drawing/2014/main" id="{D09CF842-54AB-406F-81EE-7136EDD0F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2094E4C-31A4-4068-B458-2871D256A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" name="그림 2" descr="스크린샷이(가) 표시된 사진&#10;&#10;자동 생성된 설명">
            <a:extLst>
              <a:ext uri="{FF2B5EF4-FFF2-40B4-BE49-F238E27FC236}">
                <a16:creationId xmlns:a16="http://schemas.microsoft.com/office/drawing/2014/main" id="{19C8E40E-A4DB-4F14-963B-A70E6DDD7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7" y="1360240"/>
            <a:ext cx="7689246" cy="44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1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323528" y="692697"/>
            <a:ext cx="2952328" cy="2724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lang="ko-KR" altLang="en-US" sz="1700" b="1">
                <a:solidFill>
                  <a:schemeClr val="bg1"/>
                </a:solidFill>
                <a:latin typeface="+mn-ea"/>
              </a:rPr>
              <a:t>기능 처리도</a:t>
            </a:r>
            <a:r>
              <a:rPr lang="en-US" altLang="ko-KR" sz="1700" b="1">
                <a:solidFill>
                  <a:schemeClr val="bg1"/>
                </a:solidFill>
                <a:latin typeface="+mn-ea"/>
              </a:rPr>
              <a:t>(</a:t>
            </a:r>
            <a:r>
              <a:rPr lang="ko-KR" altLang="en-US" sz="1700" b="1">
                <a:solidFill>
                  <a:schemeClr val="bg1"/>
                </a:solidFill>
                <a:latin typeface="+mn-ea"/>
              </a:rPr>
              <a:t>기능 흐름도</a:t>
            </a:r>
            <a:r>
              <a:rPr lang="en-US" altLang="ko-KR" sz="1700" b="1">
                <a:solidFill>
                  <a:schemeClr val="bg1"/>
                </a:solidFill>
                <a:latin typeface="+mn-ea"/>
              </a:rPr>
              <a:t>)</a:t>
            </a:r>
            <a:endParaRPr lang="ko-KR" altLang="en-US" sz="1700" spc="-5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pic>
        <p:nvPicPr>
          <p:cNvPr id="3" name="그림 2" descr="지도이(가) 표시된 사진&#10;&#10;자동 생성된 설명">
            <a:extLst>
              <a:ext uri="{FF2B5EF4-FFF2-40B4-BE49-F238E27FC236}">
                <a16:creationId xmlns:a16="http://schemas.microsoft.com/office/drawing/2014/main" id="{67E7AB01-E927-46E9-9AC5-7A4B06BE3B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76" y="1167213"/>
            <a:ext cx="7758706" cy="50929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71514F-9F32-4512-8593-3B556BEFFA4B}"/>
              </a:ext>
            </a:extLst>
          </p:cNvPr>
          <p:cNvSpPr txBox="1"/>
          <p:nvPr/>
        </p:nvSpPr>
        <p:spPr>
          <a:xfrm>
            <a:off x="568276" y="3187688"/>
            <a:ext cx="263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로봇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7F4E13-8025-47B0-BDCC-16FAB30A21A7}"/>
              </a:ext>
            </a:extLst>
          </p:cNvPr>
          <p:cNvSpPr txBox="1"/>
          <p:nvPr/>
        </p:nvSpPr>
        <p:spPr>
          <a:xfrm>
            <a:off x="603350" y="5924578"/>
            <a:ext cx="260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스마트 미러</a:t>
            </a:r>
          </a:p>
        </p:txBody>
      </p:sp>
    </p:spTree>
    <p:extLst>
      <p:ext uri="{BB962C8B-B14F-4D97-AF65-F5344CB8AC3E}">
        <p14:creationId xmlns:p14="http://schemas.microsoft.com/office/powerpoint/2010/main" val="1961503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323528" y="692697"/>
            <a:ext cx="2952328" cy="2724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lang="ko-KR" altLang="en-US" sz="1700" b="1" noProof="0">
                <a:solidFill>
                  <a:schemeClr val="bg1"/>
                </a:solidFill>
                <a:latin typeface="+mn-ea"/>
                <a:cs typeface="+mj-cs"/>
              </a:rPr>
              <a:t>알고리즘 </a:t>
            </a:r>
            <a:r>
              <a:rPr lang="ko-KR" altLang="en-US" sz="1700" b="1">
                <a:solidFill>
                  <a:schemeClr val="bg1"/>
                </a:solidFill>
                <a:latin typeface="+mn-ea"/>
                <a:cs typeface="+mj-cs"/>
              </a:rPr>
              <a:t>명세서</a:t>
            </a:r>
            <a:r>
              <a:rPr lang="ko-KR" altLang="en-US" sz="1700" b="1" noProof="0">
                <a:solidFill>
                  <a:schemeClr val="bg1"/>
                </a:solidFill>
                <a:latin typeface="+mn-ea"/>
                <a:cs typeface="+mj-cs"/>
              </a:rPr>
              <a:t> </a:t>
            </a:r>
            <a:endParaRPr kumimoji="0" lang="ko-KR" altLang="en-US" sz="17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9BCB1CE-2DD6-40DC-A0F7-0303DCBC1F92}"/>
              </a:ext>
            </a:extLst>
          </p:cNvPr>
          <p:cNvSpPr/>
          <p:nvPr/>
        </p:nvSpPr>
        <p:spPr>
          <a:xfrm>
            <a:off x="222256" y="1473901"/>
            <a:ext cx="4291660" cy="43864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49E862D-DEC1-4F85-9CD2-0CF387D69237}"/>
              </a:ext>
            </a:extLst>
          </p:cNvPr>
          <p:cNvSpPr/>
          <p:nvPr/>
        </p:nvSpPr>
        <p:spPr>
          <a:xfrm>
            <a:off x="4572000" y="1473901"/>
            <a:ext cx="4291660" cy="43864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2A99C9-F401-4662-9C23-4F6365D4B352}"/>
              </a:ext>
            </a:extLst>
          </p:cNvPr>
          <p:cNvSpPr txBox="1"/>
          <p:nvPr/>
        </p:nvSpPr>
        <p:spPr>
          <a:xfrm>
            <a:off x="4622636" y="2348880"/>
            <a:ext cx="410445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알고리즘 시나리오</a:t>
            </a:r>
            <a:endParaRPr lang="en-US" altLang="ko-KR" sz="1600" dirty="0"/>
          </a:p>
          <a:p>
            <a:pPr marL="228600" indent="-228600">
              <a:buAutoNum type="arabicPeriod"/>
            </a:pPr>
            <a:r>
              <a:rPr lang="en-US" altLang="ko-KR" sz="1100" dirty="0"/>
              <a:t>Raspberry</a:t>
            </a:r>
            <a:r>
              <a:rPr lang="ko-KR" altLang="en-US" sz="1100" dirty="0"/>
              <a:t> </a:t>
            </a:r>
            <a:r>
              <a:rPr lang="en-US" altLang="ko-KR" sz="1100" dirty="0"/>
              <a:t>Pi</a:t>
            </a:r>
            <a:r>
              <a:rPr lang="ko-KR" altLang="en-US" sz="1100" dirty="0"/>
              <a:t>의 카메라를 통해 </a:t>
            </a:r>
            <a:r>
              <a:rPr lang="en-US" altLang="ko-KR" sz="1100" dirty="0"/>
              <a:t>Live streaming</a:t>
            </a:r>
            <a:r>
              <a:rPr lang="ko-KR" altLang="en-US" sz="1100" dirty="0"/>
              <a:t>을 제공한다</a:t>
            </a:r>
            <a:r>
              <a:rPr lang="en-US" altLang="ko-KR" sz="1100" dirty="0"/>
              <a:t>.</a:t>
            </a:r>
            <a:r>
              <a:rPr lang="ko-KR" altLang="en-US" sz="1100" dirty="0"/>
              <a:t> </a:t>
            </a:r>
            <a:endParaRPr lang="en-US" altLang="ko-KR" sz="1100" dirty="0"/>
          </a:p>
          <a:p>
            <a:pPr marL="228600" indent="-228600">
              <a:buAutoNum type="arabicPeriod"/>
            </a:pPr>
            <a:r>
              <a:rPr lang="ko-KR" altLang="en-US" sz="1100" dirty="0"/>
              <a:t>사용자가 접근 시 </a:t>
            </a:r>
            <a:r>
              <a:rPr lang="en-US" altLang="ko-KR" sz="1100" dirty="0"/>
              <a:t>Face detection</a:t>
            </a:r>
            <a:r>
              <a:rPr lang="ko-KR" altLang="en-US" sz="1100" dirty="0"/>
              <a:t> 진행</a:t>
            </a:r>
            <a:r>
              <a:rPr lang="en-US" altLang="ko-KR" sz="1100" dirty="0"/>
              <a:t>,</a:t>
            </a:r>
            <a:r>
              <a:rPr lang="ko-KR" altLang="en-US" sz="1100" dirty="0"/>
              <a:t> 아닐 경우 </a:t>
            </a:r>
            <a:r>
              <a:rPr lang="en-US" altLang="ko-KR" sz="1100" dirty="0"/>
              <a:t>Live streaming</a:t>
            </a:r>
            <a:r>
              <a:rPr lang="ko-KR" altLang="en-US" sz="1100" dirty="0"/>
              <a:t>으로 돌아간다</a:t>
            </a:r>
            <a:r>
              <a:rPr lang="en-US" altLang="ko-KR" sz="1100" dirty="0"/>
              <a:t>.</a:t>
            </a:r>
          </a:p>
          <a:p>
            <a:pPr marL="228600" indent="-228600">
              <a:buAutoNum type="arabicPeriod"/>
            </a:pPr>
            <a:r>
              <a:rPr lang="en-US" altLang="ko-KR" sz="1100" dirty="0"/>
              <a:t>Face detection </a:t>
            </a:r>
            <a:r>
              <a:rPr lang="ko-KR" altLang="en-US" sz="1100" dirty="0"/>
              <a:t>후 카메라 화면을 캡처한다</a:t>
            </a:r>
            <a:r>
              <a:rPr lang="en-US" altLang="ko-KR" sz="1100" dirty="0"/>
              <a:t>.</a:t>
            </a:r>
          </a:p>
          <a:p>
            <a:pPr marL="228600" indent="-228600">
              <a:buAutoNum type="arabicPeriod"/>
            </a:pPr>
            <a:r>
              <a:rPr lang="en-US" altLang="ko-KR" sz="1100" dirty="0"/>
              <a:t>Line notify API</a:t>
            </a:r>
            <a:r>
              <a:rPr lang="ko-KR" altLang="en-US" sz="1100" dirty="0"/>
              <a:t>를 이용하여 </a:t>
            </a:r>
            <a:r>
              <a:rPr lang="en-US" altLang="ko-KR" sz="1100" dirty="0"/>
              <a:t>Line</a:t>
            </a:r>
            <a:r>
              <a:rPr lang="ko-KR" altLang="en-US" sz="1100" dirty="0"/>
              <a:t>에 정해진 메시지와 캡처 화면을 전송한다</a:t>
            </a:r>
            <a:r>
              <a:rPr lang="en-US" altLang="ko-KR" sz="1100" dirty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100" dirty="0"/>
              <a:t>컨텐츠를 선택할 시 서비스 제공한다</a:t>
            </a:r>
            <a:r>
              <a:rPr lang="en-US" altLang="ko-KR" sz="1100" dirty="0"/>
              <a:t>. </a:t>
            </a:r>
            <a:r>
              <a:rPr lang="ko-KR" altLang="en-US" sz="1100" dirty="0"/>
              <a:t>선택이 없을 시에는 </a:t>
            </a:r>
            <a:r>
              <a:rPr lang="en-US" altLang="ko-KR" sz="1100" dirty="0"/>
              <a:t>Live streaming</a:t>
            </a:r>
            <a:r>
              <a:rPr lang="ko-KR" altLang="en-US" sz="1100" dirty="0"/>
              <a:t>을 제공한다</a:t>
            </a:r>
            <a:r>
              <a:rPr lang="en-US" altLang="ko-KR" sz="1100" dirty="0"/>
              <a:t>.</a:t>
            </a:r>
            <a:r>
              <a:rPr lang="ko-KR" altLang="en-US" sz="1100" dirty="0"/>
              <a:t> </a:t>
            </a:r>
            <a:endParaRPr lang="en-US" altLang="ko-KR" sz="1100" dirty="0"/>
          </a:p>
          <a:p>
            <a:pPr marL="228600" indent="-228600">
              <a:buAutoNum type="arabicPeriod"/>
            </a:pPr>
            <a:r>
              <a:rPr lang="ko-KR" altLang="en-US" sz="1100" dirty="0"/>
              <a:t>서비스 제공 시 상황에 맞는 로봇 변화를 제공한다</a:t>
            </a:r>
            <a:r>
              <a:rPr lang="en-US" altLang="ko-KR" sz="1100" dirty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100" dirty="0"/>
              <a:t>컨텐츠 제공을 종료한다</a:t>
            </a:r>
            <a:r>
              <a:rPr lang="en-US" altLang="ko-KR" sz="1100" dirty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100" dirty="0"/>
              <a:t>사용자가 사용 </a:t>
            </a:r>
            <a:r>
              <a:rPr lang="en-US" altLang="ko-KR" sz="1100" dirty="0"/>
              <a:t>30</a:t>
            </a:r>
            <a:r>
              <a:rPr lang="ko-KR" altLang="en-US" sz="1100" dirty="0"/>
              <a:t>분 지나면 </a:t>
            </a:r>
            <a:r>
              <a:rPr lang="en-US" altLang="ko-KR" sz="1100" dirty="0"/>
              <a:t>Live</a:t>
            </a:r>
            <a:r>
              <a:rPr lang="ko-KR" altLang="en-US" sz="1100" dirty="0"/>
              <a:t> </a:t>
            </a:r>
            <a:r>
              <a:rPr lang="en-US" altLang="ko-KR" sz="1100" dirty="0"/>
              <a:t>streaming </a:t>
            </a:r>
            <a:r>
              <a:rPr lang="ko-KR" altLang="en-US" sz="1100" dirty="0"/>
              <a:t>제공으로 돌아가고 </a:t>
            </a:r>
            <a:r>
              <a:rPr lang="en-US" altLang="ko-KR" sz="1100" dirty="0"/>
              <a:t>30</a:t>
            </a:r>
            <a:r>
              <a:rPr lang="ko-KR" altLang="en-US" sz="1100" dirty="0"/>
              <a:t>분 이내면 컨텐츠 선택으로 돌아간다</a:t>
            </a:r>
            <a:r>
              <a:rPr lang="en-US" altLang="ko-KR" sz="1100" dirty="0"/>
              <a:t>.</a:t>
            </a:r>
            <a:endParaRPr lang="ko-KR" altLang="en-US" sz="1100" dirty="0"/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F07E5767-1377-45BA-A1A6-1E4ACC8B9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09520"/>
            <a:ext cx="3058798" cy="425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4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323528" y="692697"/>
            <a:ext cx="2952328" cy="2724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lang="ko-KR" altLang="en-US" sz="1700" b="1" noProof="0" dirty="0">
                <a:solidFill>
                  <a:schemeClr val="bg1"/>
                </a:solidFill>
                <a:latin typeface="+mn-ea"/>
                <a:cs typeface="+mj-cs"/>
              </a:rPr>
              <a:t>알고리즘 상세 설명서</a:t>
            </a:r>
            <a:endParaRPr kumimoji="0" lang="ko-KR" altLang="en-US" sz="17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9BCB1CE-2DD6-40DC-A0F7-0303DCBC1F92}"/>
              </a:ext>
            </a:extLst>
          </p:cNvPr>
          <p:cNvSpPr/>
          <p:nvPr/>
        </p:nvSpPr>
        <p:spPr>
          <a:xfrm>
            <a:off x="222255" y="1473901"/>
            <a:ext cx="8740117" cy="25719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49E862D-DEC1-4F85-9CD2-0CF387D69237}"/>
              </a:ext>
            </a:extLst>
          </p:cNvPr>
          <p:cNvSpPr/>
          <p:nvPr/>
        </p:nvSpPr>
        <p:spPr>
          <a:xfrm>
            <a:off x="234302" y="4283396"/>
            <a:ext cx="8728070" cy="19036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4" name="그림 3" descr="스크린샷이(가) 표시된 사진&#10;&#10;자동 생성된 설명">
            <a:extLst>
              <a:ext uri="{FF2B5EF4-FFF2-40B4-BE49-F238E27FC236}">
                <a16:creationId xmlns:a16="http://schemas.microsoft.com/office/drawing/2014/main" id="{205D23FF-DE01-460E-B089-724ADB452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54616"/>
            <a:ext cx="4665640" cy="14775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1F4064-2F50-435A-8A03-560316953E29}"/>
              </a:ext>
            </a:extLst>
          </p:cNvPr>
          <p:cNvSpPr txBox="1"/>
          <p:nvPr/>
        </p:nvSpPr>
        <p:spPr>
          <a:xfrm>
            <a:off x="323528" y="1628800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- RTSP</a:t>
            </a:r>
            <a:r>
              <a:rPr lang="ko-KR" altLang="en-US" sz="1600" dirty="0"/>
              <a:t>를 이용하여 실시간 스트리밍을 제공합니다</a:t>
            </a:r>
            <a:r>
              <a:rPr lang="en-US" altLang="ko-KR" sz="1600" dirty="0"/>
              <a:t>. </a:t>
            </a:r>
            <a:r>
              <a:rPr lang="ko-KR" altLang="en-US" sz="1600" dirty="0"/>
              <a:t>스트리밍과 동시에 </a:t>
            </a:r>
            <a:r>
              <a:rPr lang="en-US" altLang="ko-KR" sz="1600" dirty="0"/>
              <a:t>1</a:t>
            </a:r>
            <a:r>
              <a:rPr lang="ko-KR" altLang="en-US" sz="1600" dirty="0"/>
              <a:t>초에 한 번씩 </a:t>
            </a:r>
            <a:r>
              <a:rPr lang="en-US" altLang="ko-KR" sz="1600" dirty="0"/>
              <a:t>EC2</a:t>
            </a:r>
            <a:r>
              <a:rPr lang="ko-KR" altLang="en-US" sz="1600" dirty="0"/>
              <a:t>로 </a:t>
            </a:r>
            <a:r>
              <a:rPr lang="en-US" altLang="ko-KR" sz="1600" dirty="0"/>
              <a:t>frame</a:t>
            </a:r>
            <a:r>
              <a:rPr lang="ko-KR" altLang="en-US" sz="1600" dirty="0"/>
              <a:t> 전달합니다</a:t>
            </a:r>
            <a:r>
              <a:rPr lang="en-US" altLang="ko-KR" sz="1600" dirty="0"/>
              <a:t>. </a:t>
            </a:r>
            <a:r>
              <a:rPr lang="ko-KR" altLang="en-US" sz="1600" dirty="0"/>
              <a:t>입력된 </a:t>
            </a:r>
            <a:r>
              <a:rPr lang="en-US" altLang="ko-KR" sz="1600" dirty="0"/>
              <a:t>frame</a:t>
            </a:r>
            <a:r>
              <a:rPr lang="ko-KR" altLang="en-US" sz="1600" dirty="0"/>
              <a:t>은 </a:t>
            </a:r>
            <a:r>
              <a:rPr lang="en-US" altLang="ko-KR" sz="1600" dirty="0"/>
              <a:t>face recognition </a:t>
            </a:r>
            <a:r>
              <a:rPr lang="ko-KR" altLang="en-US" sz="1600" dirty="0"/>
              <a:t>라이브러리를 통해 얼굴임을 인식합니다</a:t>
            </a:r>
            <a:r>
              <a:rPr lang="en-US" altLang="ko-KR" sz="1600" dirty="0"/>
              <a:t>. </a:t>
            </a:r>
            <a:r>
              <a:rPr lang="ko-KR" altLang="en-US" sz="1600" dirty="0"/>
              <a:t>만약 얼굴이 인식되지 않을 경우 입력된 이미지는 삭제됩니다</a:t>
            </a:r>
            <a:r>
              <a:rPr lang="en-US" altLang="ko-KR" sz="1600" dirty="0"/>
              <a:t>.</a:t>
            </a:r>
            <a:r>
              <a:rPr lang="ko-KR" altLang="en-US" sz="1600" dirty="0"/>
              <a:t> 그 이후 학습을 통해 만든 모델을 통해 저장된 사용자인지를 판별합니다</a:t>
            </a:r>
            <a:r>
              <a:rPr lang="en-US" altLang="ko-KR" sz="1600" dirty="0"/>
              <a:t>. </a:t>
            </a:r>
            <a:r>
              <a:rPr lang="ko-KR" altLang="en-US" sz="1600" dirty="0"/>
              <a:t>사용자가 아닐 경우 </a:t>
            </a:r>
            <a:r>
              <a:rPr lang="en-US" altLang="ko-KR" sz="1600" dirty="0"/>
              <a:t>Line notify API</a:t>
            </a:r>
            <a:r>
              <a:rPr lang="ko-KR" altLang="en-US" sz="1600" dirty="0"/>
              <a:t>를 이용하여 이미지와 메시지를 보냅니다</a:t>
            </a:r>
            <a:r>
              <a:rPr lang="en-US" altLang="ko-KR" sz="1600" dirty="0"/>
              <a:t>. </a:t>
            </a:r>
          </a:p>
          <a:p>
            <a:r>
              <a:rPr lang="en-US" altLang="ko-KR" sz="1600" dirty="0"/>
              <a:t>- Alexa</a:t>
            </a:r>
            <a:r>
              <a:rPr lang="ko-KR" altLang="en-US" sz="1600" dirty="0"/>
              <a:t>에 발화를 통해 명령어를 입력합니다</a:t>
            </a:r>
            <a:r>
              <a:rPr lang="en-US" altLang="ko-KR" sz="1600" dirty="0"/>
              <a:t>. </a:t>
            </a:r>
            <a:r>
              <a:rPr lang="ko-KR" altLang="en-US" sz="1600" dirty="0"/>
              <a:t>입력된 명령어는 </a:t>
            </a:r>
            <a:r>
              <a:rPr lang="en-US" altLang="ko-KR" sz="1600" dirty="0"/>
              <a:t>Lambda(server less service)</a:t>
            </a:r>
            <a:r>
              <a:rPr lang="ko-KR" altLang="en-US" sz="1600" dirty="0"/>
              <a:t>를 통해 </a:t>
            </a:r>
            <a:r>
              <a:rPr lang="en-US" altLang="ko-KR" sz="1600" dirty="0"/>
              <a:t>Chatbot</a:t>
            </a:r>
            <a:r>
              <a:rPr lang="ko-KR" altLang="en-US" sz="1600" dirty="0"/>
              <a:t>의 기능을 수행합니다</a:t>
            </a:r>
            <a:r>
              <a:rPr lang="en-US" altLang="ko-KR" sz="1600" dirty="0"/>
              <a:t>. MP3 </a:t>
            </a:r>
            <a:r>
              <a:rPr lang="ko-KR" altLang="en-US" sz="1600" dirty="0"/>
              <a:t>출력의 경우 </a:t>
            </a:r>
            <a:r>
              <a:rPr lang="en-US" altLang="ko-KR" sz="1600" dirty="0"/>
              <a:t>‘I want to listen {star}’ </a:t>
            </a:r>
            <a:r>
              <a:rPr lang="ko-KR" altLang="en-US" sz="1600" dirty="0"/>
              <a:t>란 명령어가 들어오면 </a:t>
            </a:r>
            <a:r>
              <a:rPr lang="en-US" altLang="ko-KR" sz="1600" dirty="0"/>
              <a:t>intent</a:t>
            </a:r>
            <a:r>
              <a:rPr lang="ko-KR" altLang="en-US" sz="1600" dirty="0"/>
              <a:t>의 </a:t>
            </a:r>
            <a:r>
              <a:rPr lang="en-US" altLang="ko-KR" sz="1600" dirty="0"/>
              <a:t>slot value</a:t>
            </a:r>
            <a:r>
              <a:rPr lang="ko-KR" altLang="en-US" sz="1600" dirty="0"/>
              <a:t>인 </a:t>
            </a:r>
            <a:r>
              <a:rPr lang="en-US" altLang="ko-KR" sz="1600" dirty="0"/>
              <a:t>star</a:t>
            </a:r>
            <a:r>
              <a:rPr lang="ko-KR" altLang="en-US" sz="1600" dirty="0"/>
              <a:t>를 통해 </a:t>
            </a:r>
            <a:r>
              <a:rPr lang="en-US" altLang="ko-KR" sz="1600" dirty="0"/>
              <a:t>S3</a:t>
            </a:r>
            <a:r>
              <a:rPr lang="ko-KR" altLang="en-US" sz="1600" dirty="0"/>
              <a:t>에 접근하여 </a:t>
            </a:r>
            <a:r>
              <a:rPr lang="en-US" altLang="ko-KR" sz="1600" dirty="0"/>
              <a:t>star.mp3</a:t>
            </a:r>
            <a:r>
              <a:rPr lang="ko-KR" altLang="en-US" sz="1600" dirty="0"/>
              <a:t>를 불러옵니다</a:t>
            </a:r>
            <a:r>
              <a:rPr lang="en-US" altLang="ko-KR" sz="1600" dirty="0"/>
              <a:t>.</a:t>
            </a:r>
            <a:r>
              <a:rPr lang="ko-KR" altLang="en-US" sz="1600" dirty="0"/>
              <a:t>   </a:t>
            </a:r>
          </a:p>
        </p:txBody>
      </p:sp>
      <p:pic>
        <p:nvPicPr>
          <p:cNvPr id="7" name="그림 6" descr="스크린샷이(가) 표시된 사진&#10;&#10;자동 생성된 설명">
            <a:extLst>
              <a:ext uri="{FF2B5EF4-FFF2-40B4-BE49-F238E27FC236}">
                <a16:creationId xmlns:a16="http://schemas.microsoft.com/office/drawing/2014/main" id="{0BB327D0-D499-45DF-B93C-AF5E902431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980" y="4439285"/>
            <a:ext cx="3387596" cy="157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60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323528" y="692697"/>
            <a:ext cx="2952328" cy="1945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lang="ko-KR" altLang="en-US" sz="1700" b="1">
                <a:solidFill>
                  <a:schemeClr val="bg1"/>
                </a:solidFill>
                <a:latin typeface="+mn-ea"/>
                <a:cs typeface="+mj-cs"/>
              </a:rPr>
              <a:t>하드웨어 설계도</a:t>
            </a:r>
            <a:endParaRPr kumimoji="0" lang="ko-KR" altLang="en-US" sz="17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pic>
        <p:nvPicPr>
          <p:cNvPr id="3" name="그림 2" descr="스크린샷이(가) 표시된 사진&#10;&#10;자동 생성된 설명">
            <a:extLst>
              <a:ext uri="{FF2B5EF4-FFF2-40B4-BE49-F238E27FC236}">
                <a16:creationId xmlns:a16="http://schemas.microsoft.com/office/drawing/2014/main" id="{344C13AB-F018-404D-9D98-3B948C517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7208"/>
            <a:ext cx="7200800" cy="48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58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연결선 16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제목 12"/>
          <p:cNvSpPr txBox="1">
            <a:spLocks/>
          </p:cNvSpPr>
          <p:nvPr/>
        </p:nvSpPr>
        <p:spPr>
          <a:xfrm>
            <a:off x="323528" y="692696"/>
            <a:ext cx="2808312" cy="2966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lang="ko-KR" altLang="en-US" sz="1700" b="1">
                <a:solidFill>
                  <a:schemeClr val="bg1"/>
                </a:solidFill>
                <a:latin typeface="+mn-ea"/>
                <a:cs typeface="+mj-cs"/>
              </a:rPr>
              <a:t>프로그램 </a:t>
            </a:r>
            <a:r>
              <a:rPr lang="en-US" altLang="ko-KR" sz="1700" b="1">
                <a:solidFill>
                  <a:schemeClr val="bg1"/>
                </a:solidFill>
                <a:latin typeface="+mn-ea"/>
                <a:cs typeface="+mj-cs"/>
              </a:rPr>
              <a:t>- </a:t>
            </a:r>
            <a:r>
              <a:rPr kumimoji="0" lang="ko-KR" alt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목록</a:t>
            </a:r>
            <a:endParaRPr kumimoji="0" lang="ko-KR" altLang="en-US" sz="17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막힌 원호 34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608480"/>
              </p:ext>
            </p:extLst>
          </p:nvPr>
        </p:nvGraphicFramePr>
        <p:xfrm>
          <a:off x="298210" y="1216519"/>
          <a:ext cx="8547580" cy="4641339"/>
        </p:xfrm>
        <a:graphic>
          <a:graphicData uri="http://schemas.openxmlformats.org/drawingml/2006/table">
            <a:tbl>
              <a:tblPr/>
              <a:tblGrid>
                <a:gridCol w="1233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7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45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기능 분류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6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기능번호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6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기능 명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454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스마트 미러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MIR-01-01</a:t>
                      </a: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Youtube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실행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MIR-02-01</a:t>
                      </a: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웹 읽기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-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원하는 뉴스기사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text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음성 출력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MIR-03-01</a:t>
                      </a: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Google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assistant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MIR-04-01</a:t>
                      </a: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생활편의 서비스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-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일정관리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,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음악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,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알람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454">
                <a:tc row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로봇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ROT-01-01</a:t>
                      </a: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Alexa-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챗봇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(chatbot)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ROT-01-02</a:t>
                      </a:r>
                    </a:p>
                  </a:txBody>
                  <a:tcPr marL="42251" marR="42251" marT="11681" marB="11681" anchor="ctr"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Alexa-Mp3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 파일 출력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ROT-02-01</a:t>
                      </a: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스트리밍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-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실시간 스트리밍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ROT-02-02</a:t>
                      </a: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스트리밍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메시지 전송</a:t>
                      </a: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ROT-03-01</a:t>
                      </a: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사용자 그림 인식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-Quick draw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9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ROT-04-01</a:t>
                      </a: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상황에 맞는 로봇 변화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표정 변화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소리 출력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모터 각도 변화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7345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이하 생략</a:t>
                      </a: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251" marR="42251" marT="11681" marB="116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252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20016" y="700361"/>
            <a:ext cx="3271319" cy="2724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kumimoji="0" lang="ko-KR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핵심소스코드</a:t>
            </a: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(1) – </a:t>
            </a:r>
            <a:r>
              <a:rPr lang="en-US" altLang="ko-KR" sz="1700" b="1" dirty="0">
                <a:solidFill>
                  <a:schemeClr val="bg1"/>
                </a:solidFill>
                <a:latin typeface="+mn-ea"/>
                <a:cs typeface="+mj-cs"/>
              </a:rPr>
              <a:t>Canvas.py</a:t>
            </a:r>
            <a:endParaRPr kumimoji="0" lang="ko-KR" altLang="en-US" sz="17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9BCB1CE-2DD6-40DC-A0F7-0303DCBC1F92}"/>
              </a:ext>
            </a:extLst>
          </p:cNvPr>
          <p:cNvSpPr/>
          <p:nvPr/>
        </p:nvSpPr>
        <p:spPr>
          <a:xfrm>
            <a:off x="222255" y="1473901"/>
            <a:ext cx="8740117" cy="47634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6191E79-F1C9-4634-87BE-A711311FA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6" y="1625820"/>
            <a:ext cx="6416596" cy="1628368"/>
          </a:xfrm>
          <a:prstGeom prst="rect">
            <a:avLst/>
          </a:prstGeom>
        </p:spPr>
      </p:pic>
      <p:pic>
        <p:nvPicPr>
          <p:cNvPr id="9" name="그림 8" descr="스크린샷이(가) 표시된 사진&#10;&#10;자동 생성된 설명">
            <a:extLst>
              <a:ext uri="{FF2B5EF4-FFF2-40B4-BE49-F238E27FC236}">
                <a16:creationId xmlns:a16="http://schemas.microsoft.com/office/drawing/2014/main" id="{2CC717CE-9727-4270-8475-8D524E4712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87" y="3254188"/>
            <a:ext cx="3868813" cy="2731392"/>
          </a:xfrm>
          <a:prstGeom prst="rect">
            <a:avLst/>
          </a:prstGeom>
        </p:spPr>
      </p:pic>
      <p:pic>
        <p:nvPicPr>
          <p:cNvPr id="10" name="그림 9" descr="스크린샷이(가) 표시된 사진&#10;&#10;자동 생성된 설명">
            <a:extLst>
              <a:ext uri="{FF2B5EF4-FFF2-40B4-BE49-F238E27FC236}">
                <a16:creationId xmlns:a16="http://schemas.microsoft.com/office/drawing/2014/main" id="{B6E7F76C-D2DC-47EB-A22A-0E8FFB6C49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54188"/>
            <a:ext cx="4160881" cy="27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53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20016" y="700361"/>
            <a:ext cx="3271319" cy="2724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kumimoji="0" lang="ko-KR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핵심소스코드</a:t>
            </a:r>
            <a:r>
              <a:rPr kumimoji="0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(2) 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– 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trainModel</a:t>
            </a:r>
            <a:r>
              <a:rPr lang="en-US" altLang="ko-KR" sz="1400" b="1" dirty="0">
                <a:solidFill>
                  <a:schemeClr val="bg1"/>
                </a:solidFill>
                <a:latin typeface="+mn-ea"/>
                <a:cs typeface="+mj-cs"/>
              </a:rPr>
              <a:t>.py</a:t>
            </a:r>
            <a:endParaRPr kumimoji="0" lang="ko-KR" altLang="en-US" sz="14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9BCB1CE-2DD6-40DC-A0F7-0303DCBC1F92}"/>
              </a:ext>
            </a:extLst>
          </p:cNvPr>
          <p:cNvSpPr/>
          <p:nvPr/>
        </p:nvSpPr>
        <p:spPr>
          <a:xfrm>
            <a:off x="222255" y="1473901"/>
            <a:ext cx="8740117" cy="47634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3" name="그림 2" descr="스크린샷이(가) 표시된 사진&#10;&#10;자동 생성된 설명">
            <a:extLst>
              <a:ext uri="{FF2B5EF4-FFF2-40B4-BE49-F238E27FC236}">
                <a16:creationId xmlns:a16="http://schemas.microsoft.com/office/drawing/2014/main" id="{E5963DEE-DE2C-4F1F-9C31-034F6E5C0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6" y="1711411"/>
            <a:ext cx="4802351" cy="4223224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857C5C32-654A-46FE-8C92-6F5AD6C40359}"/>
              </a:ext>
            </a:extLst>
          </p:cNvPr>
          <p:cNvSpPr/>
          <p:nvPr/>
        </p:nvSpPr>
        <p:spPr>
          <a:xfrm>
            <a:off x="5428808" y="1711411"/>
            <a:ext cx="33743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latinLnBrk="0"/>
            <a:r>
              <a:rPr lang="ko-KR" altLang="en-US" sz="1600" dirty="0" err="1">
                <a:latin typeface="+mj-lt"/>
              </a:rPr>
              <a:t>ㅇ</a:t>
            </a:r>
            <a:r>
              <a:rPr lang="ko-KR" altLang="en-US" sz="1600" dirty="0">
                <a:latin typeface="+mj-lt"/>
              </a:rPr>
              <a:t> </a:t>
            </a:r>
            <a:r>
              <a:rPr lang="en-US" altLang="ko-KR" sz="1600" dirty="0">
                <a:latin typeface="+mj-lt"/>
              </a:rPr>
              <a:t>trainModel.py </a:t>
            </a:r>
            <a:r>
              <a:rPr lang="ko-KR" altLang="en-US" sz="1600" dirty="0">
                <a:latin typeface="+mj-lt"/>
              </a:rPr>
              <a:t>는 구글의 </a:t>
            </a:r>
            <a:r>
              <a:rPr lang="ko-KR" altLang="en-US" sz="1600" dirty="0" err="1">
                <a:latin typeface="+mj-lt"/>
              </a:rPr>
              <a:t>퀵드로우</a:t>
            </a:r>
            <a:r>
              <a:rPr lang="ko-KR" altLang="en-US" sz="1600" dirty="0">
                <a:latin typeface="+mj-lt"/>
              </a:rPr>
              <a:t> 데이터 셋을 이용하여 </a:t>
            </a:r>
            <a:r>
              <a:rPr lang="ko-KR" altLang="en-US" sz="1600" dirty="0" err="1">
                <a:latin typeface="+mj-lt"/>
              </a:rPr>
              <a:t>머신러닝을</a:t>
            </a:r>
            <a:r>
              <a:rPr lang="ko-KR" altLang="en-US" sz="1600" dirty="0">
                <a:latin typeface="+mj-lt"/>
              </a:rPr>
              <a:t> 자체적으로 돌리는 코드입니다</a:t>
            </a:r>
            <a:r>
              <a:rPr lang="en-US" altLang="ko-KR" sz="1600" dirty="0">
                <a:latin typeface="+mj-lt"/>
              </a:rPr>
              <a:t>.</a:t>
            </a:r>
          </a:p>
          <a:p>
            <a:pPr marL="265113" indent="-265113" latinLnBrk="0"/>
            <a:r>
              <a:rPr lang="en-US" altLang="ko-KR" sz="1600" dirty="0">
                <a:latin typeface="+mj-lt"/>
              </a:rPr>
              <a:t>	</a:t>
            </a:r>
            <a:r>
              <a:rPr lang="ko-KR" altLang="en-US" sz="1600" dirty="0">
                <a:latin typeface="+mj-lt"/>
              </a:rPr>
              <a:t>세계의 임의의 사람들이 그린 그림과 낙서들을 행렬로 표현한 </a:t>
            </a:r>
            <a:r>
              <a:rPr lang="en-US" altLang="ko-KR" sz="1600" dirty="0" err="1">
                <a:latin typeface="+mj-lt"/>
              </a:rPr>
              <a:t>npy</a:t>
            </a:r>
            <a:r>
              <a:rPr lang="en-US" altLang="ko-KR" sz="1600" dirty="0">
                <a:latin typeface="+mj-lt"/>
              </a:rPr>
              <a:t> </a:t>
            </a:r>
            <a:r>
              <a:rPr lang="ko-KR" altLang="en-US" sz="1600" dirty="0">
                <a:latin typeface="+mj-lt"/>
              </a:rPr>
              <a:t>파일을 가져와 학습시킨 것이기 때문에 이미지의 편향성을 줄일 수 있었습니다</a:t>
            </a:r>
            <a:r>
              <a:rPr lang="en-US" altLang="ko-KR" sz="1600" dirty="0">
                <a:latin typeface="+mj-lt"/>
              </a:rPr>
              <a:t>.</a:t>
            </a:r>
            <a:endParaRPr lang="ko-KR" alt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6192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20016" y="700361"/>
            <a:ext cx="3271319" cy="2724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핵심소스코드</a:t>
            </a: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(3) – </a:t>
            </a:r>
            <a:r>
              <a:rPr kumimoji="0" lang="en-US" altLang="ko-KR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ImageInfrence</a:t>
            </a:r>
            <a:r>
              <a:rPr lang="en-US" altLang="ko-KR" sz="1300" b="1" dirty="0">
                <a:solidFill>
                  <a:schemeClr val="bg1"/>
                </a:solidFill>
                <a:latin typeface="+mn-ea"/>
                <a:cs typeface="+mj-cs"/>
              </a:rPr>
              <a:t>.py</a:t>
            </a:r>
            <a:endParaRPr kumimoji="0" lang="ko-KR" altLang="en-US" sz="13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9BCB1CE-2DD6-40DC-A0F7-0303DCBC1F92}"/>
              </a:ext>
            </a:extLst>
          </p:cNvPr>
          <p:cNvSpPr/>
          <p:nvPr/>
        </p:nvSpPr>
        <p:spPr>
          <a:xfrm>
            <a:off x="222255" y="1473901"/>
            <a:ext cx="8740117" cy="47634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7" name="그림 6" descr="스크린샷이(가) 표시된 사진&#10;&#10;자동 생성된 설명">
            <a:extLst>
              <a:ext uri="{FF2B5EF4-FFF2-40B4-BE49-F238E27FC236}">
                <a16:creationId xmlns:a16="http://schemas.microsoft.com/office/drawing/2014/main" id="{479D2F8A-0B08-4ABC-B3A7-9E201161E9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88" y="3138152"/>
            <a:ext cx="3998471" cy="2940391"/>
          </a:xfrm>
          <a:prstGeom prst="rect">
            <a:avLst/>
          </a:prstGeom>
        </p:spPr>
      </p:pic>
      <p:pic>
        <p:nvPicPr>
          <p:cNvPr id="9" name="그림 8" descr="스크린샷이(가) 표시된 사진&#10;&#10;자동 생성된 설명">
            <a:extLst>
              <a:ext uri="{FF2B5EF4-FFF2-40B4-BE49-F238E27FC236}">
                <a16:creationId xmlns:a16="http://schemas.microsoft.com/office/drawing/2014/main" id="{F9953A7E-44C3-4E5C-A5B2-8D6356858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38151"/>
            <a:ext cx="4331936" cy="2940391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70814044-3AC5-43DF-A607-0AFC91927B5D}"/>
              </a:ext>
            </a:extLst>
          </p:cNvPr>
          <p:cNvSpPr/>
          <p:nvPr/>
        </p:nvSpPr>
        <p:spPr>
          <a:xfrm>
            <a:off x="424356" y="1711410"/>
            <a:ext cx="8252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latinLnBrk="0"/>
            <a:r>
              <a:rPr lang="ko-KR" altLang="en-US" sz="1600" dirty="0" err="1">
                <a:latin typeface="+mj-lt"/>
              </a:rPr>
              <a:t>ㅇ</a:t>
            </a:r>
            <a:r>
              <a:rPr lang="ko-KR" altLang="en-US" sz="1600" dirty="0">
                <a:latin typeface="+mj-lt"/>
              </a:rPr>
              <a:t> </a:t>
            </a:r>
            <a:r>
              <a:rPr lang="en-US" altLang="ko-KR" sz="1600" dirty="0">
                <a:latin typeface="+mj-lt"/>
              </a:rPr>
              <a:t>ImageInfrence.py </a:t>
            </a:r>
            <a:r>
              <a:rPr lang="ko-KR" altLang="en-US" sz="1600" dirty="0">
                <a:latin typeface="+mj-lt"/>
              </a:rPr>
              <a:t>의 코드는 </a:t>
            </a:r>
            <a:r>
              <a:rPr lang="en-US" altLang="ko-KR" sz="1600" dirty="0">
                <a:latin typeface="+mj-lt"/>
              </a:rPr>
              <a:t>Canvas.py </a:t>
            </a:r>
            <a:r>
              <a:rPr lang="ko-KR" altLang="en-US" sz="1600" dirty="0">
                <a:latin typeface="+mj-lt"/>
              </a:rPr>
              <a:t>에서 사용자가 그린 그림을 </a:t>
            </a:r>
            <a:r>
              <a:rPr lang="en-US" altLang="ko-KR" sz="1600" dirty="0" err="1">
                <a:latin typeface="+mj-lt"/>
              </a:rPr>
              <a:t>TrainModel</a:t>
            </a:r>
            <a:r>
              <a:rPr lang="ko-KR" altLang="en-US" sz="1600" dirty="0">
                <a:latin typeface="+mj-lt"/>
              </a:rPr>
              <a:t>에서 학습한 토대로 추론하여 단어를 </a:t>
            </a:r>
            <a:r>
              <a:rPr lang="ko-KR" altLang="en-US" sz="1600" dirty="0" err="1">
                <a:latin typeface="+mj-lt"/>
              </a:rPr>
              <a:t>알아맞춘다</a:t>
            </a:r>
            <a:r>
              <a:rPr lang="en-US" altLang="ko-KR" sz="1600" dirty="0">
                <a:latin typeface="+mj-lt"/>
              </a:rPr>
              <a:t>. </a:t>
            </a:r>
            <a:r>
              <a:rPr lang="ko-KR" altLang="en-US" sz="1600" dirty="0">
                <a:latin typeface="+mj-lt"/>
              </a:rPr>
              <a:t>또한 </a:t>
            </a:r>
            <a:r>
              <a:rPr lang="en-US" altLang="ko-KR" sz="1600" dirty="0" err="1">
                <a:latin typeface="+mj-lt"/>
              </a:rPr>
              <a:t>Playsound</a:t>
            </a:r>
            <a:r>
              <a:rPr lang="en-US" altLang="ko-KR" sz="1600" dirty="0">
                <a:latin typeface="+mj-lt"/>
              </a:rPr>
              <a:t> </a:t>
            </a:r>
            <a:r>
              <a:rPr lang="ko-KR" altLang="en-US" sz="1600" dirty="0">
                <a:latin typeface="+mj-lt"/>
              </a:rPr>
              <a:t>라이브러리를 통해 인식한 단어의 음성까지 출력하고 이후 </a:t>
            </a:r>
            <a:r>
              <a:rPr lang="ko-KR" altLang="en-US" sz="1600" dirty="0" err="1">
                <a:latin typeface="+mj-lt"/>
              </a:rPr>
              <a:t>라즈베리파이로</a:t>
            </a:r>
            <a:r>
              <a:rPr lang="ko-KR" altLang="en-US" sz="1600" dirty="0">
                <a:latin typeface="+mj-lt"/>
              </a:rPr>
              <a:t> 함께 연결된 모터 드라이버 또한 같이 구동하도록 코드가 수정될 것입니다</a:t>
            </a:r>
            <a:r>
              <a:rPr lang="en-US" altLang="ko-KR" sz="1600" dirty="0">
                <a:latin typeface="+mj-lt"/>
              </a:rPr>
              <a:t>.</a:t>
            </a:r>
            <a:r>
              <a:rPr lang="ko-KR" altLang="en-US" sz="1600" dirty="0">
                <a:latin typeface="+mj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6640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20016" y="700361"/>
            <a:ext cx="3615880" cy="2724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핵심소스코드</a:t>
            </a: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(4) – </a:t>
            </a:r>
            <a:r>
              <a:rPr kumimoji="0" lang="en-US" altLang="ko-KR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facedetect</a:t>
            </a:r>
            <a:r>
              <a:rPr lang="en-US" altLang="ko-KR" sz="1300" b="1" dirty="0">
                <a:solidFill>
                  <a:schemeClr val="bg1"/>
                </a:solidFill>
                <a:latin typeface="+mn-ea"/>
                <a:cs typeface="+mj-cs"/>
              </a:rPr>
              <a:t>.</a:t>
            </a:r>
            <a:r>
              <a:rPr lang="en-US" altLang="ko-KR" sz="1300" b="1" dirty="0" err="1">
                <a:solidFill>
                  <a:schemeClr val="bg1"/>
                </a:solidFill>
                <a:latin typeface="+mn-ea"/>
                <a:cs typeface="+mj-cs"/>
              </a:rPr>
              <a:t>py</a:t>
            </a:r>
            <a:r>
              <a:rPr lang="en-US" altLang="ko-KR" sz="1300" b="1" dirty="0">
                <a:solidFill>
                  <a:schemeClr val="bg1"/>
                </a:solidFill>
                <a:latin typeface="+mn-ea"/>
                <a:cs typeface="+mj-cs"/>
              </a:rPr>
              <a:t>&amp;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300" b="1" dirty="0">
                <a:solidFill>
                  <a:schemeClr val="bg1"/>
                </a:solidFill>
                <a:latin typeface="+mn-ea"/>
                <a:cs typeface="+mj-cs"/>
              </a:rPr>
              <a:t>                           line.py</a:t>
            </a:r>
            <a:endParaRPr kumimoji="0" lang="ko-KR" altLang="en-US" sz="13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9BCB1CE-2DD6-40DC-A0F7-0303DCBC1F92}"/>
              </a:ext>
            </a:extLst>
          </p:cNvPr>
          <p:cNvSpPr/>
          <p:nvPr/>
        </p:nvSpPr>
        <p:spPr>
          <a:xfrm>
            <a:off x="222255" y="1473901"/>
            <a:ext cx="8740117" cy="47634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0814044-3AC5-43DF-A607-0AFC91927B5D}"/>
              </a:ext>
            </a:extLst>
          </p:cNvPr>
          <p:cNvSpPr/>
          <p:nvPr/>
        </p:nvSpPr>
        <p:spPr>
          <a:xfrm>
            <a:off x="424356" y="1711410"/>
            <a:ext cx="8252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latinLnBrk="0"/>
            <a:r>
              <a:rPr lang="ko-KR" altLang="en-US" sz="1600" dirty="0" err="1">
                <a:latin typeface="+mj-lt"/>
              </a:rPr>
              <a:t>ㅇ</a:t>
            </a:r>
            <a:r>
              <a:rPr lang="en-US" altLang="ko-KR" sz="1600" dirty="0">
                <a:latin typeface="+mj-lt"/>
              </a:rPr>
              <a:t>facedetect.py</a:t>
            </a:r>
            <a:r>
              <a:rPr lang="ko-KR" altLang="en-US" sz="1600" dirty="0">
                <a:latin typeface="+mj-lt"/>
              </a:rPr>
              <a:t>는 얼굴인식을 통해 사용자를 감지합니다</a:t>
            </a:r>
            <a:r>
              <a:rPr lang="en-US" altLang="ko-KR" sz="1600" dirty="0">
                <a:latin typeface="+mj-lt"/>
              </a:rPr>
              <a:t>. </a:t>
            </a:r>
            <a:r>
              <a:rPr lang="ko-KR" altLang="en-US" sz="1600" dirty="0">
                <a:latin typeface="+mj-lt"/>
              </a:rPr>
              <a:t>사용자가 감지되면 같은 </a:t>
            </a:r>
            <a:r>
              <a:rPr lang="ko-KR" altLang="en-US" sz="1600" dirty="0" err="1">
                <a:latin typeface="+mj-lt"/>
              </a:rPr>
              <a:t>디렉토리내의</a:t>
            </a:r>
            <a:r>
              <a:rPr lang="ko-KR" altLang="en-US" sz="1600" dirty="0">
                <a:latin typeface="+mj-lt"/>
              </a:rPr>
              <a:t> </a:t>
            </a:r>
            <a:r>
              <a:rPr lang="en-US" altLang="ko-KR" sz="1600" dirty="0">
                <a:latin typeface="+mj-lt"/>
              </a:rPr>
              <a:t>line.py</a:t>
            </a:r>
            <a:r>
              <a:rPr lang="ko-KR" altLang="en-US" sz="1600" dirty="0">
                <a:latin typeface="+mj-lt"/>
              </a:rPr>
              <a:t>을 실행 시켜 </a:t>
            </a:r>
            <a:r>
              <a:rPr lang="en-US" altLang="ko-KR" sz="1600" dirty="0">
                <a:latin typeface="+mj-lt"/>
              </a:rPr>
              <a:t>Line</a:t>
            </a:r>
            <a:r>
              <a:rPr lang="ko-KR" altLang="en-US" sz="1600" dirty="0">
                <a:latin typeface="+mj-lt"/>
              </a:rPr>
              <a:t>으로 사용자 캡쳐 이미지와 적절한 메시지를 전송합니다</a:t>
            </a:r>
            <a:r>
              <a:rPr lang="en-US" altLang="ko-KR" sz="1600" dirty="0">
                <a:latin typeface="+mj-lt"/>
              </a:rPr>
              <a:t>.</a:t>
            </a:r>
            <a:r>
              <a:rPr lang="ko-KR" altLang="en-US" sz="1600" dirty="0">
                <a:latin typeface="+mj-lt"/>
              </a:rPr>
              <a:t>  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1017CD4-9565-4C3A-AF44-5010467D8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222" y="2477607"/>
            <a:ext cx="3749054" cy="375970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8CA64E9-1467-4A5D-8746-852EE4000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5665" y="3717032"/>
            <a:ext cx="4527245" cy="19758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C26C98-A30C-4C0E-B0E0-C19BC4EA0F54}"/>
              </a:ext>
            </a:extLst>
          </p:cNvPr>
          <p:cNvSpPr txBox="1"/>
          <p:nvPr/>
        </p:nvSpPr>
        <p:spPr>
          <a:xfrm>
            <a:off x="4444010" y="2522316"/>
            <a:ext cx="20722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Facedetect.py</a:t>
            </a:r>
          </a:p>
          <a:p>
            <a:endParaRPr lang="en-US" altLang="ko-KR" dirty="0"/>
          </a:p>
          <a:p>
            <a:r>
              <a:rPr lang="en-US" altLang="ko-KR" dirty="0"/>
              <a:t>Line.py</a:t>
            </a:r>
          </a:p>
          <a:p>
            <a:r>
              <a:rPr lang="en-US" altLang="ko-KR" dirty="0"/>
              <a:t>           </a:t>
            </a:r>
          </a:p>
          <a:p>
            <a:r>
              <a:rPr lang="ko-KR" altLang="en-US" dirty="0"/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2252862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내용 개체 틀 17">
            <a:extLst>
              <a:ext uri="{FF2B5EF4-FFF2-40B4-BE49-F238E27FC236}">
                <a16:creationId xmlns:a16="http://schemas.microsoft.com/office/drawing/2014/main" id="{9EE49BDE-572B-4498-BAF3-D0B43D400C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50" y="921435"/>
            <a:ext cx="7785074" cy="5299498"/>
          </a:xfr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B599EA2E-48CD-45CE-8EF2-68178D35E329}"/>
              </a:ext>
            </a:extLst>
          </p:cNvPr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막힌 원호 6">
            <a:extLst>
              <a:ext uri="{FF2B5EF4-FFF2-40B4-BE49-F238E27FC236}">
                <a16:creationId xmlns:a16="http://schemas.microsoft.com/office/drawing/2014/main" id="{3BE40829-7E7F-48AD-B06C-2A4472AF9EF8}"/>
              </a:ext>
            </a:extLst>
          </p:cNvPr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E5193859-DDA1-4D9B-A15F-4AF02DF9B918}"/>
              </a:ext>
            </a:extLst>
          </p:cNvPr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6">
            <a:extLst>
              <a:ext uri="{FF2B5EF4-FFF2-40B4-BE49-F238E27FC236}">
                <a16:creationId xmlns:a16="http://schemas.microsoft.com/office/drawing/2014/main" id="{6FB55190-54B2-463E-A255-6310304B9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8E0822E-0162-4092-95CE-FE512420A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바닥글 개체 틀 11">
            <a:extLst>
              <a:ext uri="{FF2B5EF4-FFF2-40B4-BE49-F238E27FC236}">
                <a16:creationId xmlns:a16="http://schemas.microsoft.com/office/drawing/2014/main" id="{71B08036-3CEF-4AF4-A720-9F27AF5B0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ko-KR" altLang="en-US" dirty="0" err="1"/>
              <a:t>한이음</a:t>
            </a:r>
            <a:r>
              <a:rPr lang="ko-KR" altLang="en-US" dirty="0"/>
              <a:t> ▶ 프로그램 설계서</a:t>
            </a:r>
          </a:p>
        </p:txBody>
      </p:sp>
      <p:sp>
        <p:nvSpPr>
          <p:cNvPr id="15" name="제목 12">
            <a:extLst>
              <a:ext uri="{FF2B5EF4-FFF2-40B4-BE49-F238E27FC236}">
                <a16:creationId xmlns:a16="http://schemas.microsoft.com/office/drawing/2014/main" id="{38561134-48FF-4229-9667-007373DF64B0}"/>
              </a:ext>
            </a:extLst>
          </p:cNvPr>
          <p:cNvSpPr txBox="1">
            <a:spLocks/>
          </p:cNvSpPr>
          <p:nvPr/>
        </p:nvSpPr>
        <p:spPr>
          <a:xfrm>
            <a:off x="323528" y="692696"/>
            <a:ext cx="2808312" cy="2966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lang="ko-KR" altLang="en-US" sz="1700" b="1" noProof="0" dirty="0">
                <a:solidFill>
                  <a:schemeClr val="bg1"/>
                </a:solidFill>
                <a:latin typeface="+mn-ea"/>
                <a:cs typeface="+mj-cs"/>
              </a:rPr>
              <a:t>시장</a:t>
            </a:r>
            <a:r>
              <a:rPr lang="en-US" altLang="ko-KR" sz="1700" b="1" noProof="0" dirty="0">
                <a:solidFill>
                  <a:schemeClr val="bg1"/>
                </a:solidFill>
                <a:latin typeface="+mn-ea"/>
                <a:cs typeface="+mj-cs"/>
              </a:rPr>
              <a:t>/</a:t>
            </a:r>
            <a:r>
              <a:rPr lang="ko-KR" altLang="en-US" sz="1700" b="1" noProof="0" dirty="0">
                <a:solidFill>
                  <a:schemeClr val="bg1"/>
                </a:solidFill>
                <a:latin typeface="+mn-ea"/>
                <a:cs typeface="+mj-cs"/>
              </a:rPr>
              <a:t>기술 동향 분석</a:t>
            </a:r>
            <a:endParaRPr kumimoji="0" lang="ko-KR" altLang="en-US" sz="17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76C78082-4B3E-430B-8C73-E353AFC6B52B}"/>
              </a:ext>
            </a:extLst>
          </p:cNvPr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579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323528" y="692696"/>
            <a:ext cx="2808312" cy="2966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kumimoji="0" lang="ko-KR" alt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참조</a:t>
            </a: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-S/W </a:t>
            </a:r>
            <a:r>
              <a:rPr kumimoji="0" lang="ko-KR" alt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기능 실사 사진</a:t>
            </a:r>
            <a:endParaRPr kumimoji="0" lang="ko-KR" altLang="en-US" sz="17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9BCB1CE-2DD6-40DC-A0F7-0303DCBC1F92}"/>
              </a:ext>
            </a:extLst>
          </p:cNvPr>
          <p:cNvSpPr/>
          <p:nvPr/>
        </p:nvSpPr>
        <p:spPr>
          <a:xfrm>
            <a:off x="222256" y="1473901"/>
            <a:ext cx="8454200" cy="46193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4" name="그림 3" descr="컴퓨터이(가) 표시된 사진&#10;&#10;자동 생성된 설명">
            <a:extLst>
              <a:ext uri="{FF2B5EF4-FFF2-40B4-BE49-F238E27FC236}">
                <a16:creationId xmlns:a16="http://schemas.microsoft.com/office/drawing/2014/main" id="{51306A1E-4B48-44BD-9B81-654332450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51" y="2708920"/>
            <a:ext cx="3821573" cy="2560893"/>
          </a:xfrm>
          <a:prstGeom prst="rect">
            <a:avLst/>
          </a:prstGeom>
        </p:spPr>
      </p:pic>
      <p:pic>
        <p:nvPicPr>
          <p:cNvPr id="7" name="그림 6" descr="시계, 꽃이(가) 표시된 사진&#10;&#10;자동 생성된 설명">
            <a:extLst>
              <a:ext uri="{FF2B5EF4-FFF2-40B4-BE49-F238E27FC236}">
                <a16:creationId xmlns:a16="http://schemas.microsoft.com/office/drawing/2014/main" id="{52E23B0A-F65A-4F2D-B238-7FD2A100CD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073" y="2035271"/>
            <a:ext cx="1893129" cy="39942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717294-2194-45DF-B9F4-D4E403E307A4}"/>
              </a:ext>
            </a:extLst>
          </p:cNvPr>
          <p:cNvSpPr txBox="1"/>
          <p:nvPr/>
        </p:nvSpPr>
        <p:spPr>
          <a:xfrm>
            <a:off x="424356" y="1665939"/>
            <a:ext cx="573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얼굴인식시 </a:t>
            </a:r>
            <a:r>
              <a:rPr lang="en-US" altLang="ko-KR" dirty="0"/>
              <a:t>Line</a:t>
            </a:r>
            <a:r>
              <a:rPr lang="ko-KR" altLang="en-US" dirty="0"/>
              <a:t>으로 메시지 보내는 기능</a:t>
            </a:r>
          </a:p>
        </p:txBody>
      </p:sp>
    </p:spTree>
    <p:extLst>
      <p:ext uri="{BB962C8B-B14F-4D97-AF65-F5344CB8AC3E}">
        <p14:creationId xmlns:p14="http://schemas.microsoft.com/office/powerpoint/2010/main" val="1175913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323528" y="692696"/>
            <a:ext cx="3096344" cy="3178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kumimoji="0" lang="ko-KR" alt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참조</a:t>
            </a: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-</a:t>
            </a:r>
            <a:r>
              <a:rPr kumimoji="0" lang="ko-KR" alt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 </a:t>
            </a: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H/W </a:t>
            </a:r>
            <a:r>
              <a:rPr kumimoji="0" lang="ko-KR" alt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기능 실사사진</a:t>
            </a:r>
            <a:endParaRPr kumimoji="0" lang="ko-KR" altLang="en-US" sz="17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9BCB1CE-2DD6-40DC-A0F7-0303DCBC1F92}"/>
              </a:ext>
            </a:extLst>
          </p:cNvPr>
          <p:cNvSpPr/>
          <p:nvPr/>
        </p:nvSpPr>
        <p:spPr>
          <a:xfrm>
            <a:off x="222256" y="1473901"/>
            <a:ext cx="8454200" cy="46193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2" name="그림 1" descr="게임이(가) 표시된 사진&#10;&#10;자동 생성된 설명">
            <a:extLst>
              <a:ext uri="{FF2B5EF4-FFF2-40B4-BE49-F238E27FC236}">
                <a16:creationId xmlns:a16="http://schemas.microsoft.com/office/drawing/2014/main" id="{6E35AD2E-1552-4173-B698-B7731E52C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6" y="1602620"/>
            <a:ext cx="3646342" cy="2916858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0B24425-EB77-47D8-A723-60C3D895D6BA}"/>
              </a:ext>
            </a:extLst>
          </p:cNvPr>
          <p:cNvSpPr/>
          <p:nvPr/>
        </p:nvSpPr>
        <p:spPr>
          <a:xfrm>
            <a:off x="467544" y="4844722"/>
            <a:ext cx="3322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algn="ctr" latinLnBrk="0"/>
            <a:r>
              <a:rPr lang="ko-KR" altLang="en-US" sz="1200" dirty="0">
                <a:latin typeface="+mj-lt"/>
              </a:rPr>
              <a:t>사용자가 실제 터치 디스플레이를 통해 그린 사과 그림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987A695-7835-4DC3-9F54-7EE41FCC84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082" y="1667435"/>
            <a:ext cx="3646342" cy="2852043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1B3BE20-531D-4C74-B177-A52DC7729E8A}"/>
              </a:ext>
            </a:extLst>
          </p:cNvPr>
          <p:cNvSpPr/>
          <p:nvPr/>
        </p:nvSpPr>
        <p:spPr>
          <a:xfrm>
            <a:off x="4903932" y="4844721"/>
            <a:ext cx="3322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algn="ctr" latinLnBrk="0"/>
            <a:r>
              <a:rPr lang="ko-KR" altLang="en-US" sz="1200" dirty="0">
                <a:latin typeface="+mj-lt"/>
              </a:rPr>
              <a:t>사용자가 그린 그림을 추론하여 </a:t>
            </a:r>
            <a:endParaRPr lang="en-US" altLang="ko-KR" sz="1200" dirty="0">
              <a:latin typeface="+mj-lt"/>
            </a:endParaRPr>
          </a:p>
          <a:p>
            <a:pPr marL="265113" indent="-265113" algn="ctr" latinLnBrk="0"/>
            <a:r>
              <a:rPr lang="ko-KR" altLang="en-US" sz="1200" dirty="0">
                <a:latin typeface="+mj-lt"/>
              </a:rPr>
              <a:t>단어의 이름을 영어로 음성 출력 및</a:t>
            </a:r>
            <a:endParaRPr lang="en-US" altLang="ko-KR" sz="1200" dirty="0">
              <a:latin typeface="+mj-lt"/>
            </a:endParaRPr>
          </a:p>
          <a:p>
            <a:pPr marL="265113" indent="-265113" algn="ctr" latinLnBrk="0"/>
            <a:r>
              <a:rPr lang="ko-KR" altLang="en-US" sz="1200" dirty="0">
                <a:latin typeface="+mj-lt"/>
              </a:rPr>
              <a:t>이미지를 띄운다</a:t>
            </a:r>
            <a:r>
              <a:rPr lang="en-US" altLang="ko-KR" sz="1200" dirty="0">
                <a:latin typeface="+mj-lt"/>
              </a:rPr>
              <a:t>.</a:t>
            </a:r>
            <a:endParaRPr lang="ko-KR" alt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286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323528" y="692696"/>
            <a:ext cx="2808312" cy="2966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lang="ko-KR" altLang="en-US" sz="1700" b="1">
                <a:solidFill>
                  <a:schemeClr val="bg1"/>
                </a:solidFill>
                <a:latin typeface="+mn-ea"/>
              </a:rPr>
              <a:t>참조</a:t>
            </a:r>
            <a:r>
              <a:rPr lang="en-US" altLang="ko-KR" sz="1700" b="1">
                <a:solidFill>
                  <a:schemeClr val="bg1"/>
                </a:solidFill>
                <a:latin typeface="+mn-ea"/>
              </a:rPr>
              <a:t>- </a:t>
            </a:r>
            <a:r>
              <a:rPr kumimoji="0" lang="ko-KR" altLang="en-US" sz="17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개발 </a:t>
            </a:r>
            <a:r>
              <a:rPr kumimoji="0" lang="ko-KR" alt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환경 및 설명</a:t>
            </a:r>
            <a:endParaRPr kumimoji="0" lang="ko-KR" altLang="en-US" sz="17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938874"/>
              </p:ext>
            </p:extLst>
          </p:nvPr>
        </p:nvGraphicFramePr>
        <p:xfrm>
          <a:off x="450882" y="1232879"/>
          <a:ext cx="8242236" cy="5623914"/>
        </p:xfrm>
        <a:graphic>
          <a:graphicData uri="http://schemas.openxmlformats.org/drawingml/2006/table">
            <a:tbl>
              <a:tblPr/>
              <a:tblGrid>
                <a:gridCol w="825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5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1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119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적용내역</a:t>
                      </a: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187">
                <a:tc rowSpan="9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S/W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개발환경</a:t>
                      </a: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컨텐츠</a:t>
                      </a:r>
                      <a:endParaRPr lang="en-US" altLang="ko-KR" sz="105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Python(3.7), </a:t>
                      </a:r>
                      <a:r>
                        <a:rPr 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OpenCv</a:t>
                      </a: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(4.1.0),Line </a:t>
                      </a:r>
                      <a:r>
                        <a:rPr 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notify,RTSP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얼굴인식과 메시지를 보내는 용도로 사용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8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Alexa, Amazon Lambda </a:t>
                      </a: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Chatbot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기능 수행과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mp3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파일 출력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8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Tkinter</a:t>
                      </a: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Pillow </a:t>
                      </a:r>
                      <a:r>
                        <a:rPr 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Playsound</a:t>
                      </a: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TesorFlow</a:t>
                      </a: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Quick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draw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기능 수행</a:t>
                      </a: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883989"/>
                  </a:ext>
                </a:extLst>
              </a:tr>
              <a:tr h="2831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Raspbian(4.19)</a:t>
                      </a: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컨텐츠를 제공하는 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라즈베리파이의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운영체제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1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서버</a:t>
                      </a:r>
                      <a:endParaRPr lang="en-US" altLang="ko-KR" sz="105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웹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Node.js, Java Script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,html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입력된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Txt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파일을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MP3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파일로 변환하는 웹을 구성하는 언어로 사용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1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Amazon S3</a:t>
                      </a: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MP3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파일과 사진을 저장하는 용도로 저장하는 저장소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1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Apache2(2.4)</a:t>
                      </a: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웹 페이지를 구동하는 웹 서버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1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Ubuntu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18.04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EC2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서버의 운영체제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1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Putty</a:t>
                      </a: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클라우드 서버와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Raspberry Linux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원격 접속용 터미널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툴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1818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H/W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구성장비</a:t>
                      </a: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인터페이스</a:t>
                      </a: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Robot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Raspberry Pi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와 같이 사용하여 서비스를 제공함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18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Smart mirror</a:t>
                      </a: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Raspberry Pi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와 같이 사용하여 발화를 통해 서비스를 제공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1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디바이스</a:t>
                      </a: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Raspberry Pi 4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사용자에게 서비스를 직접적으로 제공하는 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초소용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컴퓨터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31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공유기</a:t>
                      </a: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외부접속을 위해 사용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포트 포워딩 이용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18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개발 환경</a:t>
                      </a: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Raspberry Linux 10, Tightv0nc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viewer(GUI)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Raspberry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Pi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구동을 위해 사용하며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SW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개발 및 테스트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진행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926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323528" y="692696"/>
            <a:ext cx="2808312" cy="2966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kumimoji="0" lang="ko-KR" alt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참조</a:t>
            </a: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-</a:t>
            </a:r>
            <a:r>
              <a:rPr lang="ko-KR" altLang="en-US" sz="1700" b="1" dirty="0">
                <a:solidFill>
                  <a:schemeClr val="bg1"/>
                </a:solidFill>
                <a:latin typeface="+mn-ea"/>
                <a:cs typeface="+mj-cs"/>
              </a:rPr>
              <a:t>프로젝트 관리</a:t>
            </a:r>
            <a:endParaRPr kumimoji="0" lang="ko-KR" altLang="en-US" sz="17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9BCB1CE-2DD6-40DC-A0F7-0303DCBC1F92}"/>
              </a:ext>
            </a:extLst>
          </p:cNvPr>
          <p:cNvSpPr/>
          <p:nvPr/>
        </p:nvSpPr>
        <p:spPr>
          <a:xfrm>
            <a:off x="222256" y="1473900"/>
            <a:ext cx="8670224" cy="46913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7660" y="1484784"/>
            <a:ext cx="3010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b="1" dirty="0"/>
              <a:t>프로젝트 관리</a:t>
            </a:r>
            <a:r>
              <a:rPr kumimoji="1" lang="en-US" altLang="ko-KR" b="1" dirty="0"/>
              <a:t>-notion</a:t>
            </a:r>
            <a:r>
              <a:rPr kumimoji="1" lang="ko-KR" altLang="en-US" b="1" dirty="0"/>
              <a:t> 이용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5E9537B-4154-4BD7-B8DC-82C95EC54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435" y="1854116"/>
            <a:ext cx="3888432" cy="405749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9E7DE0E-B8BB-4286-B78F-9D6425295A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7288" b="-2711"/>
          <a:stretch/>
        </p:blipFill>
        <p:spPr>
          <a:xfrm>
            <a:off x="4727117" y="2852936"/>
            <a:ext cx="4032448" cy="288260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0F81338-F641-4047-9259-88BE3E168AC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49" t="-1" r="2592" b="8587"/>
          <a:stretch/>
        </p:blipFill>
        <p:spPr>
          <a:xfrm>
            <a:off x="4727117" y="1927717"/>
            <a:ext cx="2479828" cy="63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8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549" y="116632"/>
            <a:ext cx="936104" cy="489971"/>
          </a:xfrm>
          <a:prstGeom prst="rect">
            <a:avLst/>
          </a:prstGeom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/>
          <a:stretch/>
        </p:blipFill>
        <p:spPr bwMode="auto">
          <a:xfrm rot="10800000">
            <a:off x="4306022" y="3226032"/>
            <a:ext cx="4837978" cy="361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963451" y="2998113"/>
            <a:ext cx="321709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000" b="1" spc="-150" dirty="0">
                <a:solidFill>
                  <a:srgbClr val="3B5AA8"/>
                </a:solidFill>
              </a:rPr>
              <a:t>Thank you</a:t>
            </a:r>
            <a:endParaRPr lang="ko-KR" altLang="en-US" sz="5000" b="1" spc="-150" dirty="0">
              <a:solidFill>
                <a:srgbClr val="3B5AA8"/>
              </a:solidFill>
            </a:endParaRPr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grpSp>
        <p:nvGrpSpPr>
          <p:cNvPr id="15" name="그룹 14"/>
          <p:cNvGrpSpPr/>
          <p:nvPr/>
        </p:nvGrpSpPr>
        <p:grpSpPr>
          <a:xfrm>
            <a:off x="75729" y="166947"/>
            <a:ext cx="2192015" cy="600145"/>
            <a:chOff x="75729" y="166947"/>
            <a:chExt cx="2192015" cy="600145"/>
          </a:xfrm>
        </p:grpSpPr>
        <p:grpSp>
          <p:nvGrpSpPr>
            <p:cNvPr id="16" name="그룹 6"/>
            <p:cNvGrpSpPr/>
            <p:nvPr/>
          </p:nvGrpSpPr>
          <p:grpSpPr>
            <a:xfrm>
              <a:off x="683568" y="199273"/>
              <a:ext cx="1584176" cy="461665"/>
              <a:chOff x="683568" y="199273"/>
              <a:chExt cx="1584176" cy="461665"/>
            </a:xfrm>
          </p:grpSpPr>
          <p:cxnSp>
            <p:nvCxnSpPr>
              <p:cNvPr id="18" name="직선 연결선 17"/>
              <p:cNvCxnSpPr/>
              <p:nvPr/>
            </p:nvCxnSpPr>
            <p:spPr>
              <a:xfrm>
                <a:off x="728966" y="206489"/>
                <a:ext cx="1538778" cy="0"/>
              </a:xfrm>
              <a:prstGeom prst="line">
                <a:avLst/>
              </a:prstGeom>
              <a:ln w="38100">
                <a:solidFill>
                  <a:srgbClr val="3B5AA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683568" y="199273"/>
                <a:ext cx="14526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b="1" dirty="0">
                    <a:solidFill>
                      <a:srgbClr val="3B5AA8"/>
                    </a:solidFill>
                    <a:latin typeface="+mn-ea"/>
                  </a:rPr>
                  <a:t>내가 기획한 </a:t>
                </a:r>
                <a:r>
                  <a:rPr lang="en-US" altLang="ko-KR" sz="1200" b="1" dirty="0">
                    <a:solidFill>
                      <a:srgbClr val="3B5AA8"/>
                    </a:solidFill>
                    <a:latin typeface="+mn-ea"/>
                  </a:rPr>
                  <a:t>ICT</a:t>
                </a:r>
                <a:r>
                  <a:rPr lang="ko-KR" altLang="en-US" sz="1200" b="1" dirty="0">
                    <a:solidFill>
                      <a:srgbClr val="3B5AA8"/>
                    </a:solidFill>
                    <a:latin typeface="+mn-ea"/>
                  </a:rPr>
                  <a:t>가</a:t>
                </a:r>
                <a:endParaRPr lang="en-US" altLang="ko-KR" sz="1200" b="1" dirty="0">
                  <a:solidFill>
                    <a:srgbClr val="3B5AA8"/>
                  </a:solidFill>
                  <a:latin typeface="+mn-ea"/>
                </a:endParaRPr>
              </a:p>
              <a:p>
                <a:r>
                  <a:rPr lang="ko-KR" altLang="en-US" sz="1200" b="1" dirty="0">
                    <a:solidFill>
                      <a:srgbClr val="3B5AA8"/>
                    </a:solidFill>
                    <a:latin typeface="+mn-ea"/>
                  </a:rPr>
                  <a:t>세상을 바꾼다면</a:t>
                </a:r>
                <a:r>
                  <a:rPr lang="en-US" altLang="ko-KR" sz="1200" b="1" dirty="0">
                    <a:solidFill>
                      <a:srgbClr val="3B5AA8"/>
                    </a:solidFill>
                    <a:latin typeface="+mn-ea"/>
                  </a:rPr>
                  <a:t>?</a:t>
                </a:r>
                <a:endParaRPr lang="ko-KR" altLang="en-US" sz="1200" b="1" dirty="0">
                  <a:solidFill>
                    <a:srgbClr val="3B5AA8"/>
                  </a:solidFill>
                  <a:latin typeface="+mn-ea"/>
                </a:endParaRPr>
              </a:p>
            </p:txBody>
          </p:sp>
        </p:grp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9" y="166947"/>
              <a:ext cx="607839" cy="60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직사각형 10"/>
          <p:cNvSpPr/>
          <p:nvPr/>
        </p:nvSpPr>
        <p:spPr>
          <a:xfrm>
            <a:off x="971600" y="6453336"/>
            <a:ext cx="705678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3872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B599EA2E-48CD-45CE-8EF2-68178D35E329}"/>
              </a:ext>
            </a:extLst>
          </p:cNvPr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막힌 원호 6">
            <a:extLst>
              <a:ext uri="{FF2B5EF4-FFF2-40B4-BE49-F238E27FC236}">
                <a16:creationId xmlns:a16="http://schemas.microsoft.com/office/drawing/2014/main" id="{3BE40829-7E7F-48AD-B06C-2A4472AF9EF8}"/>
              </a:ext>
            </a:extLst>
          </p:cNvPr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E5193859-DDA1-4D9B-A15F-4AF02DF9B918}"/>
              </a:ext>
            </a:extLst>
          </p:cNvPr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6">
            <a:extLst>
              <a:ext uri="{FF2B5EF4-FFF2-40B4-BE49-F238E27FC236}">
                <a16:creationId xmlns:a16="http://schemas.microsoft.com/office/drawing/2014/main" id="{6FB55190-54B2-463E-A255-6310304B9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8E0822E-0162-4092-95CE-FE512420A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바닥글 개체 틀 11">
            <a:extLst>
              <a:ext uri="{FF2B5EF4-FFF2-40B4-BE49-F238E27FC236}">
                <a16:creationId xmlns:a16="http://schemas.microsoft.com/office/drawing/2014/main" id="{71B08036-3CEF-4AF4-A720-9F27AF5B0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ko-KR" altLang="en-US" dirty="0" err="1"/>
              <a:t>한이음</a:t>
            </a:r>
            <a:r>
              <a:rPr lang="ko-KR" altLang="en-US" dirty="0"/>
              <a:t> ▶ 프로그램 설계서</a:t>
            </a:r>
          </a:p>
        </p:txBody>
      </p:sp>
      <p:sp>
        <p:nvSpPr>
          <p:cNvPr id="15" name="제목 12">
            <a:extLst>
              <a:ext uri="{FF2B5EF4-FFF2-40B4-BE49-F238E27FC236}">
                <a16:creationId xmlns:a16="http://schemas.microsoft.com/office/drawing/2014/main" id="{38561134-48FF-4229-9667-007373DF64B0}"/>
              </a:ext>
            </a:extLst>
          </p:cNvPr>
          <p:cNvSpPr txBox="1">
            <a:spLocks/>
          </p:cNvSpPr>
          <p:nvPr/>
        </p:nvSpPr>
        <p:spPr>
          <a:xfrm>
            <a:off x="323528" y="692696"/>
            <a:ext cx="2808312" cy="2966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700" b="1" noProof="0" dirty="0">
                <a:solidFill>
                  <a:schemeClr val="bg1"/>
                </a:solidFill>
                <a:latin typeface="+mn-ea"/>
                <a:cs typeface="+mj-cs"/>
              </a:rPr>
              <a:t>시장</a:t>
            </a:r>
            <a:r>
              <a:rPr lang="en-US" altLang="ko-KR" sz="1700" b="1" noProof="0" dirty="0">
                <a:solidFill>
                  <a:schemeClr val="bg1"/>
                </a:solidFill>
                <a:latin typeface="+mn-ea"/>
                <a:cs typeface="+mj-cs"/>
              </a:rPr>
              <a:t>/</a:t>
            </a:r>
            <a:r>
              <a:rPr lang="ko-KR" altLang="en-US" sz="1700" b="1" noProof="0" dirty="0">
                <a:solidFill>
                  <a:schemeClr val="bg1"/>
                </a:solidFill>
                <a:latin typeface="+mn-ea"/>
                <a:cs typeface="+mj-cs"/>
              </a:rPr>
              <a:t>기술 동향 분석</a:t>
            </a:r>
            <a:endParaRPr kumimoji="0" lang="ko-KR" altLang="en-US" sz="17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76C78082-4B3E-430B-8C73-E353AFC6B52B}"/>
              </a:ext>
            </a:extLst>
          </p:cNvPr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42BB7391-0712-40B9-BFEC-79E393CB23B0}"/>
              </a:ext>
            </a:extLst>
          </p:cNvPr>
          <p:cNvSpPr/>
          <p:nvPr/>
        </p:nvSpPr>
        <p:spPr>
          <a:xfrm>
            <a:off x="222256" y="1473901"/>
            <a:ext cx="4291660" cy="43864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197EA15-1F2E-4BA8-9444-B81660A5DFEA}"/>
              </a:ext>
            </a:extLst>
          </p:cNvPr>
          <p:cNvSpPr/>
          <p:nvPr/>
        </p:nvSpPr>
        <p:spPr>
          <a:xfrm>
            <a:off x="4572000" y="1473901"/>
            <a:ext cx="4291660" cy="43864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19" name="내용 개체 틀 4">
            <a:extLst>
              <a:ext uri="{FF2B5EF4-FFF2-40B4-BE49-F238E27FC236}">
                <a16:creationId xmlns:a16="http://schemas.microsoft.com/office/drawing/2014/main" id="{735806D6-317A-4F20-B29D-52D020AE5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18" y="1707089"/>
            <a:ext cx="4161856" cy="4153260"/>
          </a:xfr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DBD3885-56C1-46EE-9602-88E85C3672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07" y="1585158"/>
            <a:ext cx="1097375" cy="243861"/>
          </a:xfrm>
          <a:prstGeom prst="rect">
            <a:avLst/>
          </a:prstGeom>
        </p:spPr>
      </p:pic>
      <p:pic>
        <p:nvPicPr>
          <p:cNvPr id="21" name="그림 20" descr="장치이(가) 표시된 사진&#10;&#10;자동 생성된 설명">
            <a:extLst>
              <a:ext uri="{FF2B5EF4-FFF2-40B4-BE49-F238E27FC236}">
                <a16:creationId xmlns:a16="http://schemas.microsoft.com/office/drawing/2014/main" id="{C9B7C222-39CE-47AB-A925-0BA713B988A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6" y="2093213"/>
            <a:ext cx="3680543" cy="2676758"/>
          </a:xfrm>
          <a:prstGeom prst="rect">
            <a:avLst/>
          </a:prstGeom>
        </p:spPr>
      </p:pic>
      <p:sp>
        <p:nvSpPr>
          <p:cNvPr id="22" name="제목 1">
            <a:extLst>
              <a:ext uri="{FF2B5EF4-FFF2-40B4-BE49-F238E27FC236}">
                <a16:creationId xmlns:a16="http://schemas.microsoft.com/office/drawing/2014/main" id="{FF0A45C2-12C9-48BE-8BC4-34E6F69D7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13" y="1418546"/>
            <a:ext cx="3719232" cy="612774"/>
          </a:xfrm>
        </p:spPr>
        <p:txBody>
          <a:bodyPr>
            <a:normAutofit/>
          </a:bodyPr>
          <a:lstStyle/>
          <a:p>
            <a:r>
              <a:rPr lang="ko-KR" altLang="en-US" sz="1050" dirty="0" err="1">
                <a:latin typeface="+mn-ea"/>
                <a:ea typeface="+mn-ea"/>
              </a:rPr>
              <a:t>ㅇ</a:t>
            </a:r>
            <a:r>
              <a:rPr lang="ko-KR" altLang="en-US" sz="1050" dirty="0">
                <a:latin typeface="+mn-ea"/>
                <a:ea typeface="+mn-ea"/>
              </a:rPr>
              <a:t> 기존의 </a:t>
            </a:r>
            <a:r>
              <a:rPr lang="ko-KR" altLang="en-US" sz="1050" dirty="0" err="1">
                <a:latin typeface="+mn-ea"/>
                <a:ea typeface="+mn-ea"/>
              </a:rPr>
              <a:t>아두이노를</a:t>
            </a:r>
            <a:r>
              <a:rPr lang="ko-KR" altLang="en-US" sz="1050" dirty="0">
                <a:latin typeface="+mn-ea"/>
                <a:ea typeface="+mn-ea"/>
              </a:rPr>
              <a:t> 이용한 </a:t>
            </a:r>
            <a:r>
              <a:rPr lang="en-US" altLang="ko-KR" sz="1050" dirty="0">
                <a:latin typeface="+mn-ea"/>
                <a:ea typeface="+mn-ea"/>
              </a:rPr>
              <a:t>AI </a:t>
            </a:r>
            <a:r>
              <a:rPr lang="ko-KR" altLang="en-US" sz="1050" dirty="0">
                <a:latin typeface="+mn-ea"/>
                <a:ea typeface="+mn-ea"/>
              </a:rPr>
              <a:t>학습 로봇 </a:t>
            </a:r>
            <a:r>
              <a:rPr lang="en-US" altLang="ko-KR" sz="1050" dirty="0">
                <a:latin typeface="+mn-ea"/>
                <a:ea typeface="+mn-ea"/>
              </a:rPr>
              <a:t>MUSIO</a:t>
            </a:r>
            <a:endParaRPr lang="ko-KR" altLang="en-US" sz="105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1196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연결선 16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제목 12"/>
          <p:cNvSpPr txBox="1">
            <a:spLocks/>
          </p:cNvSpPr>
          <p:nvPr/>
        </p:nvSpPr>
        <p:spPr>
          <a:xfrm>
            <a:off x="323528" y="692696"/>
            <a:ext cx="2808312" cy="2966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lang="ko-KR" altLang="en-US" sz="1700" b="1" dirty="0">
                <a:solidFill>
                  <a:schemeClr val="bg1"/>
                </a:solidFill>
                <a:latin typeface="+mn-ea"/>
                <a:cs typeface="+mj-cs"/>
              </a:rPr>
              <a:t>요구사항 정의서</a:t>
            </a:r>
            <a:endParaRPr kumimoji="0" lang="ko-KR" altLang="en-US" sz="17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막힌 원호 34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122240"/>
              </p:ext>
            </p:extLst>
          </p:nvPr>
        </p:nvGraphicFramePr>
        <p:xfrm>
          <a:off x="251520" y="1283908"/>
          <a:ext cx="4320480" cy="5275466"/>
        </p:xfrm>
        <a:graphic>
          <a:graphicData uri="http://schemas.openxmlformats.org/drawingml/2006/table">
            <a:tbl>
              <a:tblPr/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210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</a:t>
                      </a: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설명</a:t>
                      </a: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728">
                <a:tc rowSpan="9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S/W</a:t>
                      </a: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얼굴 인식</a:t>
                      </a: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OpenCv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을 이용해 사용자를 파악 할 수 있다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72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실시간 스트리밍</a:t>
                      </a: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CCTV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기능을 수행 할 수 있다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72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사용자 그림 추론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(quick draw)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인공신경망 인공지능을 통해 사용자의 낙서 및 그림을 추론하여 답을 도출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할 수 있다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72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Chatbot 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로봇과 대화를 통해 상호작용과 컨텐츠를 제공 할 수 있다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72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음성 파일 출력</a:t>
                      </a: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원하는 음성 파일을 저장하고 명령어를 통해 들을 수 있다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72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메시지 알림</a:t>
                      </a: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CCTV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 수행 중 얼굴 인식 시 캡처 후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메시지와 사진을 전송 할 수 있다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9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YouTube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재생</a:t>
                      </a: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명령어를 통해 스마트 미러에서 원하는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YouTube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영상을 시청 할 수 있다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09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기사 읽기</a:t>
                      </a: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웹에서 원하는 글을 스마트 미러를 통해 읽어줄 수 있다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09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생활 편의 서비스</a:t>
                      </a: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스마트 미러를 통해 생활편의 서비스인 일정 관리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음악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알람 제공할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 있다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394787"/>
              </p:ext>
            </p:extLst>
          </p:nvPr>
        </p:nvGraphicFramePr>
        <p:xfrm>
          <a:off x="4779677" y="1283908"/>
          <a:ext cx="4112803" cy="5275476"/>
        </p:xfrm>
        <a:graphic>
          <a:graphicData uri="http://schemas.openxmlformats.org/drawingml/2006/table">
            <a:tbl>
              <a:tblPr/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6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564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구분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996" marR="30996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기능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996" marR="30996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설명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996" marR="30996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871">
                <a:tc rowSpan="8"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H/W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로봇 얼굴 표현</a:t>
                      </a:r>
                    </a:p>
                  </a:txBody>
                  <a:tcPr marL="30996" marR="30996" marT="8570" marB="8570" anchor="ctr"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터치 디스플레이를 통해 상황에 맞는 로봇 얼굴 제공한다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0996" marR="30996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136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로봇 행동</a:t>
                      </a:r>
                    </a:p>
                  </a:txBody>
                  <a:tcPr marL="30996" marR="30996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서브 모터를 달아 상황에 맞는 리액션을 제공한다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0996" marR="30996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1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로봇 음성 출력</a:t>
                      </a:r>
                    </a:p>
                  </a:txBody>
                  <a:tcPr marL="30996" marR="30996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오디오 모듈을 통해 상황에 맞는 효과음이나 음성 출력한다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0996" marR="30996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1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모니터링 기능</a:t>
                      </a:r>
                    </a:p>
                  </a:txBody>
                  <a:tcPr marL="30996" marR="30996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웹캠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카메라 모듈을 통해 모니터링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홈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CCTV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용도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기능 제공한다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0996" marR="30996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1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Raspberry Pi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0996" marR="30996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여러 종류의 모듈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오디오 모듈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카메라 모듈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서브모터 등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 프로그램을 제어하기 위해 사용한다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0996" marR="30996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1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스마트 미러</a:t>
                      </a:r>
                    </a:p>
                  </a:txBody>
                  <a:tcPr marL="30996" marR="30996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컨텐츠를 제공하기 위한 인터페이스로 사용한다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0996" marR="30996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81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Alexa echo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dot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0996" marR="30996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Alexa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통해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chatbot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기능과 음성게임을 제공한다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0996" marR="30996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722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Google AI Speak</a:t>
                      </a:r>
                      <a:b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(Google Assistant)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0996" marR="30996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Google Assistant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이용해 다양한 컨텐츠를 제공 할 수 있다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0996" marR="30996" marT="8570" marB="85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130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323527" y="692696"/>
            <a:ext cx="3565521" cy="2852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lang="ko-KR" altLang="en-US" sz="1700" b="1">
                <a:solidFill>
                  <a:schemeClr val="bg1"/>
                </a:solidFill>
                <a:latin typeface="+mn-ea"/>
              </a:rPr>
              <a:t>서비스 구성도 </a:t>
            </a:r>
            <a:r>
              <a:rPr lang="en-US" altLang="ko-KR" sz="1700" b="1">
                <a:solidFill>
                  <a:schemeClr val="bg1"/>
                </a:solidFill>
                <a:latin typeface="+mn-ea"/>
              </a:rPr>
              <a:t>- </a:t>
            </a:r>
            <a:r>
              <a:rPr lang="ko-KR" altLang="en-US" sz="1050" b="1">
                <a:solidFill>
                  <a:schemeClr val="bg1"/>
                </a:solidFill>
                <a:latin typeface="+mn-ea"/>
                <a:cs typeface="+mj-cs"/>
              </a:rPr>
              <a:t>서비스 </a:t>
            </a:r>
            <a:r>
              <a:rPr lang="ko-KR" altLang="en-US" sz="1050" b="1" dirty="0">
                <a:solidFill>
                  <a:schemeClr val="bg1"/>
                </a:solidFill>
                <a:latin typeface="+mn-ea"/>
                <a:cs typeface="+mj-cs"/>
              </a:rPr>
              <a:t>시나리오</a:t>
            </a:r>
            <a:endParaRPr kumimoji="0" lang="ko-KR" altLang="en-US" sz="105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9BCB1CE-2DD6-40DC-A0F7-0303DCBC1F92}"/>
              </a:ext>
            </a:extLst>
          </p:cNvPr>
          <p:cNvSpPr/>
          <p:nvPr/>
        </p:nvSpPr>
        <p:spPr>
          <a:xfrm>
            <a:off x="222256" y="1473901"/>
            <a:ext cx="4291660" cy="43864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749E862D-DEC1-4F85-9CD2-0CF387D69237}"/>
              </a:ext>
            </a:extLst>
          </p:cNvPr>
          <p:cNvSpPr/>
          <p:nvPr/>
        </p:nvSpPr>
        <p:spPr>
          <a:xfrm>
            <a:off x="4572000" y="1473901"/>
            <a:ext cx="4392488" cy="43864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600" b="1" dirty="0">
                <a:solidFill>
                  <a:schemeClr val="tx1"/>
                </a:solidFill>
              </a:rPr>
              <a:t>로봇 서비스 구성도 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r>
              <a:rPr lang="en-US" altLang="ko-KR" sz="1600" dirty="0">
                <a:solidFill>
                  <a:schemeClr val="tx1"/>
                </a:solidFill>
              </a:rPr>
              <a:t>1. </a:t>
            </a:r>
            <a:r>
              <a:rPr lang="ko-KR" altLang="en-US" sz="1600" dirty="0">
                <a:solidFill>
                  <a:schemeClr val="tx1"/>
                </a:solidFill>
              </a:rPr>
              <a:t>사용자 접근 시 사용자 캡처 후 메시지 전송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en-US" altLang="ko-KR" sz="1600" dirty="0">
                <a:solidFill>
                  <a:schemeClr val="tx1"/>
                </a:solidFill>
              </a:rPr>
              <a:t>2. </a:t>
            </a:r>
            <a:r>
              <a:rPr lang="ko-KR" altLang="en-US" sz="1600" dirty="0">
                <a:solidFill>
                  <a:schemeClr val="tx1"/>
                </a:solidFill>
              </a:rPr>
              <a:t>사용자가 원하는 컨텐츠 선택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en-US" altLang="ko-KR" sz="1600" dirty="0">
                <a:solidFill>
                  <a:schemeClr val="tx1"/>
                </a:solidFill>
              </a:rPr>
              <a:t>3. </a:t>
            </a:r>
            <a:r>
              <a:rPr lang="ko-KR" altLang="en-US" sz="1600" dirty="0">
                <a:solidFill>
                  <a:schemeClr val="tx1"/>
                </a:solidFill>
              </a:rPr>
              <a:t>컨텐츠 제공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  <a:p>
            <a:r>
              <a:rPr lang="en-US" altLang="ko-KR" sz="1600" dirty="0">
                <a:solidFill>
                  <a:schemeClr val="tx1"/>
                </a:solidFill>
              </a:rPr>
              <a:t>4. </a:t>
            </a:r>
            <a:r>
              <a:rPr lang="ko-KR" altLang="en-US" sz="1600" dirty="0">
                <a:solidFill>
                  <a:schemeClr val="tx1"/>
                </a:solidFill>
              </a:rPr>
              <a:t>평상시에는 홈 </a:t>
            </a:r>
            <a:r>
              <a:rPr lang="en-US" altLang="ko-KR" sz="1600" dirty="0">
                <a:solidFill>
                  <a:schemeClr val="tx1"/>
                </a:solidFill>
              </a:rPr>
              <a:t>CCTV </a:t>
            </a:r>
            <a:r>
              <a:rPr lang="ko-KR" altLang="en-US" sz="1600" dirty="0">
                <a:solidFill>
                  <a:schemeClr val="tx1"/>
                </a:solidFill>
              </a:rPr>
              <a:t>역할 수행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  <a:p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ko-KR" altLang="en-US" sz="1600" b="1" dirty="0">
                <a:solidFill>
                  <a:schemeClr val="tx1"/>
                </a:solidFill>
              </a:rPr>
              <a:t>스마트 미러 서비스 구성도</a:t>
            </a:r>
            <a:r>
              <a:rPr lang="ko-KR" altLang="en-US" sz="1600" dirty="0">
                <a:solidFill>
                  <a:schemeClr val="tx1"/>
                </a:solidFill>
              </a:rPr>
              <a:t> 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en-US" altLang="ko-KR" sz="1600" dirty="0">
                <a:solidFill>
                  <a:schemeClr val="tx1"/>
                </a:solidFill>
              </a:rPr>
              <a:t>1. </a:t>
            </a:r>
            <a:r>
              <a:rPr lang="ko-KR" altLang="en-US" sz="1600" dirty="0">
                <a:solidFill>
                  <a:schemeClr val="tx1"/>
                </a:solidFill>
              </a:rPr>
              <a:t>명령어 발화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  <a:p>
            <a:r>
              <a:rPr lang="en-US" altLang="ko-KR" sz="1600" dirty="0">
                <a:solidFill>
                  <a:schemeClr val="tx1"/>
                </a:solidFill>
              </a:rPr>
              <a:t>2. </a:t>
            </a:r>
            <a:r>
              <a:rPr lang="ko-KR" altLang="en-US" sz="1600" dirty="0">
                <a:solidFill>
                  <a:schemeClr val="tx1"/>
                </a:solidFill>
              </a:rPr>
              <a:t>사용자가 선택한 컨텐츠 제공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  <a:p>
            <a:r>
              <a:rPr lang="en-US" altLang="ko-KR" sz="1600" dirty="0">
                <a:solidFill>
                  <a:schemeClr val="tx1"/>
                </a:solidFill>
              </a:rPr>
              <a:t>3. </a:t>
            </a:r>
            <a:r>
              <a:rPr lang="ko-KR" altLang="en-US" sz="1600" dirty="0">
                <a:solidFill>
                  <a:schemeClr val="tx1"/>
                </a:solidFill>
              </a:rPr>
              <a:t>평상시에는 일정표</a:t>
            </a:r>
            <a:r>
              <a:rPr lang="en-US" altLang="ko-KR" sz="1600" dirty="0">
                <a:solidFill>
                  <a:schemeClr val="tx1"/>
                </a:solidFill>
              </a:rPr>
              <a:t>, </a:t>
            </a:r>
            <a:r>
              <a:rPr lang="ko-KR" altLang="en-US" sz="1600" dirty="0">
                <a:solidFill>
                  <a:schemeClr val="tx1"/>
                </a:solidFill>
              </a:rPr>
              <a:t>알람 등 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ko-KR" altLang="en-US" sz="1600" dirty="0">
                <a:solidFill>
                  <a:schemeClr val="tx1"/>
                </a:solidFill>
              </a:rPr>
              <a:t>    생활편의 서비스 제공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4" name="그림 3" descr="스크린샷이(가) 표시된 사진&#10;&#10;자동 생성된 설명">
            <a:extLst>
              <a:ext uri="{FF2B5EF4-FFF2-40B4-BE49-F238E27FC236}">
                <a16:creationId xmlns:a16="http://schemas.microsoft.com/office/drawing/2014/main" id="{F7E57833-86AE-4E83-8970-26C6A5EE0D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t="3894" r="16120" b="13570"/>
          <a:stretch/>
        </p:blipFill>
        <p:spPr>
          <a:xfrm>
            <a:off x="325065" y="2348880"/>
            <a:ext cx="4147680" cy="249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81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323528" y="692697"/>
            <a:ext cx="2952328" cy="2724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lang="ko-KR" altLang="en-US" sz="1700" b="1">
                <a:solidFill>
                  <a:schemeClr val="bg1"/>
                </a:solidFill>
                <a:latin typeface="+mn-ea"/>
                <a:cs typeface="+mj-cs"/>
              </a:rPr>
              <a:t>서비스 구성도</a:t>
            </a:r>
            <a:r>
              <a:rPr lang="en-US" altLang="ko-KR" sz="1000" b="1">
                <a:solidFill>
                  <a:schemeClr val="bg1"/>
                </a:solidFill>
                <a:latin typeface="+mn-ea"/>
                <a:cs typeface="+mj-cs"/>
              </a:rPr>
              <a:t> </a:t>
            </a:r>
            <a:r>
              <a:rPr lang="en-US" altLang="ko-KR" sz="1600" b="1">
                <a:solidFill>
                  <a:schemeClr val="bg1"/>
                </a:solidFill>
                <a:latin typeface="+mn-ea"/>
              </a:rPr>
              <a:t>- </a:t>
            </a:r>
            <a:r>
              <a:rPr lang="ko-KR" altLang="en-US" sz="1000" b="1">
                <a:solidFill>
                  <a:schemeClr val="bg1"/>
                </a:solidFill>
                <a:latin typeface="+mn-ea"/>
              </a:rPr>
              <a:t>서비스 시나리오</a:t>
            </a:r>
            <a:endParaRPr lang="ko-KR" altLang="en-US" sz="1000" spc="-50">
              <a:solidFill>
                <a:schemeClr val="bg1"/>
              </a:solidFill>
              <a:latin typeface="+mn-ea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9BCB1CE-2DD6-40DC-A0F7-0303DCBC1F92}"/>
              </a:ext>
            </a:extLst>
          </p:cNvPr>
          <p:cNvSpPr/>
          <p:nvPr/>
        </p:nvSpPr>
        <p:spPr>
          <a:xfrm>
            <a:off x="222256" y="1473901"/>
            <a:ext cx="5645888" cy="43864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49E862D-DEC1-4F85-9CD2-0CF387D69237}"/>
              </a:ext>
            </a:extLst>
          </p:cNvPr>
          <p:cNvSpPr/>
          <p:nvPr/>
        </p:nvSpPr>
        <p:spPr>
          <a:xfrm>
            <a:off x="5940152" y="1473901"/>
            <a:ext cx="2923508" cy="43864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927647-9BF2-4C30-859E-6D64D8DB9ED7}"/>
              </a:ext>
            </a:extLst>
          </p:cNvPr>
          <p:cNvSpPr txBox="1"/>
          <p:nvPr/>
        </p:nvSpPr>
        <p:spPr>
          <a:xfrm>
            <a:off x="5904070" y="1473901"/>
            <a:ext cx="292350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Quick draw</a:t>
            </a:r>
          </a:p>
          <a:p>
            <a:r>
              <a:rPr lang="en-US" altLang="ko-KR" sz="1200" dirty="0"/>
              <a:t>Google Quick draw</a:t>
            </a:r>
            <a:r>
              <a:rPr lang="ko-KR" altLang="en-US" sz="1200" dirty="0"/>
              <a:t>의</a:t>
            </a:r>
            <a:r>
              <a:rPr lang="en-US" altLang="ko-KR" sz="1200" dirty="0"/>
              <a:t> Data set</a:t>
            </a:r>
            <a:r>
              <a:rPr lang="ko-KR" altLang="en-US" sz="1200" dirty="0"/>
              <a:t>을 가지고 학습 후 모델을 생성한다</a:t>
            </a:r>
            <a:r>
              <a:rPr lang="en-US" altLang="ko-KR" sz="1200" dirty="0"/>
              <a:t>. </a:t>
            </a:r>
            <a:r>
              <a:rPr lang="ko-KR" altLang="en-US" sz="1200" dirty="0"/>
              <a:t>학습된 모델을 가지고 사용자가 입력한 낙서를 통해 사물을 판단한다</a:t>
            </a:r>
            <a:r>
              <a:rPr lang="en-US" altLang="ko-KR" sz="1200" dirty="0"/>
              <a:t>.</a:t>
            </a:r>
          </a:p>
          <a:p>
            <a:endParaRPr lang="en-US" altLang="ko-KR" sz="1200" dirty="0"/>
          </a:p>
          <a:p>
            <a:r>
              <a:rPr lang="en-US" altLang="ko-KR" sz="1600" dirty="0"/>
              <a:t>Face </a:t>
            </a:r>
            <a:r>
              <a:rPr lang="en-US" altLang="ko-KR" sz="1600" dirty="0" err="1"/>
              <a:t>Detection+Streaming</a:t>
            </a:r>
            <a:endParaRPr lang="en-US" altLang="ko-KR" sz="1600" dirty="0"/>
          </a:p>
          <a:p>
            <a:r>
              <a:rPr lang="ko-KR" altLang="en-US" sz="1200" dirty="0"/>
              <a:t>사용자가 접근하면 얼굴 인식을 진행하고 캡처 후 </a:t>
            </a:r>
            <a:r>
              <a:rPr lang="en-US" altLang="ko-KR" sz="1200" dirty="0"/>
              <a:t>Line notify API</a:t>
            </a:r>
            <a:r>
              <a:rPr lang="ko-KR" altLang="en-US" sz="1200" dirty="0"/>
              <a:t>를 이용하여 </a:t>
            </a:r>
            <a:r>
              <a:rPr lang="en-US" altLang="ko-KR" sz="1200" dirty="0"/>
              <a:t>Line</a:t>
            </a:r>
            <a:r>
              <a:rPr lang="ko-KR" altLang="en-US" sz="1200" dirty="0"/>
              <a:t>에 메시지 전송한다</a:t>
            </a:r>
            <a:r>
              <a:rPr lang="en-US" altLang="ko-KR" sz="1200" dirty="0"/>
              <a:t>.</a:t>
            </a:r>
          </a:p>
          <a:p>
            <a:endParaRPr lang="en-US" altLang="ko-KR" sz="1600" dirty="0"/>
          </a:p>
          <a:p>
            <a:r>
              <a:rPr lang="en-US" altLang="ko-KR" sz="1600" dirty="0"/>
              <a:t>Chatbot+MP3 file output</a:t>
            </a:r>
            <a:r>
              <a:rPr lang="ko-KR" altLang="en-US" sz="1600" dirty="0"/>
              <a:t> </a:t>
            </a:r>
            <a:endParaRPr lang="en-US" altLang="ko-KR" sz="1600" dirty="0"/>
          </a:p>
          <a:p>
            <a:r>
              <a:rPr lang="en-US" altLang="ko-KR" sz="1200" dirty="0"/>
              <a:t>-</a:t>
            </a:r>
            <a:r>
              <a:rPr lang="ko-KR" altLang="en-US" sz="1200" dirty="0"/>
              <a:t>사용자가 발화하면 </a:t>
            </a:r>
            <a:r>
              <a:rPr lang="en-US" altLang="ko-KR" sz="1200" dirty="0"/>
              <a:t>Lambda</a:t>
            </a:r>
            <a:r>
              <a:rPr lang="ko-KR" altLang="en-US" sz="1200" dirty="0"/>
              <a:t>에서 응답을 진행한다</a:t>
            </a:r>
            <a:r>
              <a:rPr lang="en-US" altLang="ko-KR" sz="1200" dirty="0"/>
              <a:t>.</a:t>
            </a:r>
          </a:p>
          <a:p>
            <a:r>
              <a:rPr lang="en-US" altLang="ko-KR" sz="1200" dirty="0"/>
              <a:t>-Lambda</a:t>
            </a:r>
            <a:r>
              <a:rPr lang="ko-KR" altLang="en-US" sz="1200" dirty="0"/>
              <a:t>에서 </a:t>
            </a:r>
            <a:r>
              <a:rPr lang="en-US" altLang="ko-KR" sz="1200" dirty="0"/>
              <a:t>S3</a:t>
            </a:r>
            <a:r>
              <a:rPr lang="ko-KR" altLang="en-US" sz="1200" dirty="0"/>
              <a:t>를 요청해 </a:t>
            </a:r>
            <a:r>
              <a:rPr lang="en-US" altLang="ko-KR" sz="1200" dirty="0"/>
              <a:t>MP3 </a:t>
            </a:r>
            <a:r>
              <a:rPr lang="ko-KR" altLang="en-US" sz="1200" dirty="0"/>
              <a:t>파일을 불러온다</a:t>
            </a:r>
            <a:r>
              <a:rPr lang="en-US" altLang="ko-KR" sz="1200" dirty="0"/>
              <a:t>. </a:t>
            </a:r>
            <a:r>
              <a:rPr lang="ko-KR" altLang="en-US" sz="1200" dirty="0"/>
              <a:t> </a:t>
            </a:r>
            <a:endParaRPr lang="en-US" altLang="ko-KR" sz="1200" dirty="0"/>
          </a:p>
          <a:p>
            <a:endParaRPr lang="en-US" altLang="ko-KR" sz="1200" dirty="0"/>
          </a:p>
          <a:p>
            <a:r>
              <a:rPr lang="en-US" altLang="ko-KR" sz="1600" dirty="0"/>
              <a:t>Robot emotion</a:t>
            </a:r>
          </a:p>
          <a:p>
            <a:r>
              <a:rPr lang="ko-KR" altLang="en-US" sz="1200" dirty="0"/>
              <a:t>요청이 들어오면 디스플레이에서 표정 출력</a:t>
            </a:r>
            <a:r>
              <a:rPr lang="en-US" altLang="ko-KR" sz="1200" dirty="0"/>
              <a:t>, </a:t>
            </a:r>
            <a:r>
              <a:rPr lang="ko-KR" altLang="en-US" sz="1200" dirty="0"/>
              <a:t>오디오 모듈에서 소리 출력</a:t>
            </a:r>
            <a:r>
              <a:rPr lang="en-US" altLang="ko-KR" sz="1200" dirty="0"/>
              <a:t>, </a:t>
            </a:r>
            <a:r>
              <a:rPr lang="ko-KR" altLang="en-US" sz="1200" dirty="0"/>
              <a:t>서브모터에서 행동 변화</a:t>
            </a:r>
            <a:r>
              <a:rPr lang="en-US" altLang="ko-KR" sz="1200" dirty="0"/>
              <a:t>(</a:t>
            </a:r>
            <a:r>
              <a:rPr lang="ko-KR" altLang="en-US" sz="1200" dirty="0" err="1"/>
              <a:t>리액션</a:t>
            </a:r>
            <a:r>
              <a:rPr lang="ko-KR" altLang="en-US" sz="1200" dirty="0"/>
              <a:t> 제공</a:t>
            </a:r>
            <a:r>
              <a:rPr lang="en-US" altLang="ko-KR" sz="1200" dirty="0"/>
              <a:t>)</a:t>
            </a:r>
            <a:r>
              <a:rPr lang="ko-KR" altLang="en-US" sz="1200" dirty="0"/>
              <a:t>를 통해 응답한다</a:t>
            </a:r>
            <a:r>
              <a:rPr lang="en-US" altLang="ko-KR" sz="1200" dirty="0"/>
              <a:t>.</a:t>
            </a:r>
            <a:r>
              <a:rPr lang="ko-KR" altLang="en-US" sz="1200" dirty="0"/>
              <a:t>  </a:t>
            </a:r>
            <a:endParaRPr lang="en-US" altLang="ko-KR" sz="12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5A200E1-1312-4049-ACD7-2F634ADF5C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09311"/>
            <a:ext cx="5495441" cy="354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71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21F80D1-972C-4655-9C5A-8908ED8735D5}"/>
              </a:ext>
            </a:extLst>
          </p:cNvPr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FC36D1F6-8124-400D-923C-039D927A52AA}"/>
              </a:ext>
            </a:extLst>
          </p:cNvPr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D71A2A0B-156B-414B-9428-440DED3C67A0}"/>
              </a:ext>
            </a:extLst>
          </p:cNvPr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제목 12">
            <a:extLst>
              <a:ext uri="{FF2B5EF4-FFF2-40B4-BE49-F238E27FC236}">
                <a16:creationId xmlns:a16="http://schemas.microsoft.com/office/drawing/2014/main" id="{690EE9D0-8972-4E5A-A582-B507F6EB5B7E}"/>
              </a:ext>
            </a:extLst>
          </p:cNvPr>
          <p:cNvSpPr txBox="1">
            <a:spLocks/>
          </p:cNvSpPr>
          <p:nvPr/>
        </p:nvSpPr>
        <p:spPr>
          <a:xfrm>
            <a:off x="323528" y="692697"/>
            <a:ext cx="2952328" cy="2724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lang="ko-KR" altLang="en-US" sz="1700" b="1" dirty="0">
                <a:solidFill>
                  <a:schemeClr val="bg1"/>
                </a:solidFill>
                <a:latin typeface="+mn-ea"/>
                <a:cs typeface="+mj-cs"/>
              </a:rPr>
              <a:t>서비스 흐름도</a:t>
            </a:r>
            <a:endParaRPr kumimoji="0" lang="ko-KR" altLang="en-US" sz="17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5DE7D17-CD00-4DDA-897E-D1A0E91C8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6A3FA01-90A3-44FC-B84E-F5C15FA5C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막힌 원호 9">
            <a:extLst>
              <a:ext uri="{FF2B5EF4-FFF2-40B4-BE49-F238E27FC236}">
                <a16:creationId xmlns:a16="http://schemas.microsoft.com/office/drawing/2014/main" id="{465A66E4-8C6E-4002-88FD-4CCA54C6AF6A}"/>
              </a:ext>
            </a:extLst>
          </p:cNvPr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바닥글 개체 틀 11">
            <a:extLst>
              <a:ext uri="{FF2B5EF4-FFF2-40B4-BE49-F238E27FC236}">
                <a16:creationId xmlns:a16="http://schemas.microsoft.com/office/drawing/2014/main" id="{175CF1DC-34A5-4522-A38E-6F1B813E2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9C06693-2728-4DE7-A800-144063A97A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174" y="1775262"/>
            <a:ext cx="4219825" cy="3165906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2C4CBC2B-2C75-4928-9404-A8D99693E175}"/>
              </a:ext>
            </a:extLst>
          </p:cNvPr>
          <p:cNvSpPr/>
          <p:nvPr/>
        </p:nvSpPr>
        <p:spPr>
          <a:xfrm>
            <a:off x="222256" y="1473901"/>
            <a:ext cx="4291660" cy="43864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A01B83B-2B2A-4294-8EB1-DAA88FAF464F}"/>
              </a:ext>
            </a:extLst>
          </p:cNvPr>
          <p:cNvSpPr/>
          <p:nvPr/>
        </p:nvSpPr>
        <p:spPr>
          <a:xfrm>
            <a:off x="4572000" y="1473901"/>
            <a:ext cx="4291660" cy="43864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" name="제목 12">
            <a:extLst>
              <a:ext uri="{FF2B5EF4-FFF2-40B4-BE49-F238E27FC236}">
                <a16:creationId xmlns:a16="http://schemas.microsoft.com/office/drawing/2014/main" id="{834D10E0-BEB9-444F-B3B7-29468EA20974}"/>
              </a:ext>
            </a:extLst>
          </p:cNvPr>
          <p:cNvSpPr txBox="1">
            <a:spLocks/>
          </p:cNvSpPr>
          <p:nvPr/>
        </p:nvSpPr>
        <p:spPr>
          <a:xfrm>
            <a:off x="4588296" y="1569786"/>
            <a:ext cx="4275364" cy="4290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그림과 함께하는 영어 단어 공부 기능</a:t>
            </a: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① 사용자</a:t>
            </a:r>
            <a:r>
              <a:rPr lang="ko-KR" altLang="en-US" sz="1200" dirty="0">
                <a:latin typeface="+mn-ea"/>
                <a:cs typeface="+mj-cs"/>
              </a:rPr>
              <a:t>는 터치 디스플레이를 통해 그림을 직접 그린다</a:t>
            </a:r>
            <a:r>
              <a:rPr lang="en-US" altLang="ko-KR" sz="1200" dirty="0">
                <a:latin typeface="+mn-ea"/>
                <a:cs typeface="+mj-cs"/>
              </a:rPr>
              <a:t>.</a:t>
            </a:r>
            <a:endParaRPr kumimoji="0" lang="en-US" altLang="ko-KR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② 입력된 그림에 대하여 학습 모델을 통해 추론한다</a:t>
            </a: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③ 추론한 답을 로봇의 구동과 함께 음성</a:t>
            </a:r>
            <a:endParaRPr kumimoji="0" lang="en-US" altLang="ko-KR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latin typeface="+mn-ea"/>
              <a:cs typeface="+mj-cs"/>
            </a:endParaRPr>
          </a:p>
          <a:p>
            <a:pPr defTabSz="914400" latinLnBrk="1">
              <a:spcBef>
                <a:spcPct val="0"/>
              </a:spcBef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텍스트 콘텐츠를 읽어주는 기능</a:t>
            </a: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  <a:p>
            <a:pPr defTabSz="914400" latinLnBrk="1">
              <a:spcBef>
                <a:spcPct val="0"/>
              </a:spcBef>
              <a:defRPr/>
            </a:pP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① 사용자가 텍스트 콘텐츠를 삽입 </a:t>
            </a: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/ </a:t>
            </a: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선택한다</a:t>
            </a: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② 선택된 콘텐츠에 대하여 </a:t>
            </a:r>
            <a:r>
              <a:rPr lang="en-US" altLang="ko-KR" sz="1200" dirty="0">
                <a:latin typeface="+mn-ea"/>
                <a:cs typeface="+mj-cs"/>
              </a:rPr>
              <a:t>Amazon</a:t>
            </a: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 </a:t>
            </a: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Polly</a:t>
            </a: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를 적용</a:t>
            </a:r>
            <a:endParaRPr kumimoji="0" lang="en-US" altLang="ko-KR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③ 음성으로 변환된 콘텐츠를 출력</a:t>
            </a:r>
            <a:endParaRPr kumimoji="0" lang="en-US" altLang="ko-KR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사용자 커스텀 스마트 미러 기능</a:t>
            </a: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① 사용자의 정보를 입력한다</a:t>
            </a: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② 사용자에 따른 테마</a:t>
            </a: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, </a:t>
            </a: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노래를 연동하여 데이터를 가져온다</a:t>
            </a: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③ 사용자가 주목하는 영어 신문 사이트의 콘텐츠를 읽는다</a:t>
            </a:r>
            <a:r>
              <a:rPr lang="en-US" altLang="ko-KR" sz="1200" dirty="0">
                <a:latin typeface="+mn-ea"/>
                <a:cs typeface="+mj-cs"/>
              </a:rPr>
              <a:t>.</a:t>
            </a:r>
            <a:endParaRPr kumimoji="0" lang="en-US" altLang="ko-KR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latin typeface="+mn-ea"/>
              <a:cs typeface="+mj-cs"/>
            </a:endParaRPr>
          </a:p>
          <a:p>
            <a:pPr defTabSz="914400" latinLnBrk="1">
              <a:spcBef>
                <a:spcPct val="0"/>
              </a:spcBef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|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실시간 스트리밍과 알림 기능</a:t>
            </a: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①사용자에게 </a:t>
            </a:r>
            <a:r>
              <a:rPr lang="ko-KR" altLang="en-US" sz="1200" dirty="0">
                <a:latin typeface="+mn-ea"/>
                <a:cs typeface="+mj-cs"/>
              </a:rPr>
              <a:t>실시간 스트리밍을 제공한다</a:t>
            </a:r>
            <a:r>
              <a:rPr lang="en-US" altLang="ko-KR" sz="1200" dirty="0">
                <a:latin typeface="+mn-ea"/>
                <a:cs typeface="+mj-cs"/>
              </a:rPr>
              <a:t>.</a:t>
            </a:r>
            <a:endParaRPr kumimoji="0" lang="en-US" altLang="ko-KR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②</a:t>
            </a:r>
            <a:r>
              <a:rPr lang="ko-KR" altLang="en-US" sz="1200" dirty="0">
                <a:latin typeface="+mn-ea"/>
                <a:cs typeface="+mj-cs"/>
              </a:rPr>
              <a:t>프레임마다 </a:t>
            </a: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인물 인식한다</a:t>
            </a: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.</a:t>
            </a: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 </a:t>
            </a:r>
            <a:endParaRPr kumimoji="0" lang="en-US" altLang="ko-KR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③저장되지 않은 사용자일 </a:t>
            </a:r>
            <a:r>
              <a:rPr lang="ko-KR" altLang="en-US" sz="1200" dirty="0">
                <a:latin typeface="+mn-ea"/>
                <a:cs typeface="+mj-cs"/>
              </a:rPr>
              <a:t>경우 </a:t>
            </a:r>
            <a:r>
              <a:rPr lang="en-US" altLang="ko-KR" sz="1200" dirty="0">
                <a:latin typeface="+mn-ea"/>
                <a:cs typeface="+mj-cs"/>
              </a:rPr>
              <a:t>Line</a:t>
            </a:r>
            <a:r>
              <a:rPr lang="ko-KR" altLang="en-US" sz="1200" dirty="0">
                <a:latin typeface="+mn-ea"/>
                <a:cs typeface="+mj-cs"/>
              </a:rPr>
              <a:t> 메시지와 이미지 전송한다</a:t>
            </a:r>
            <a:r>
              <a:rPr lang="en-US" altLang="ko-KR" sz="1200" dirty="0">
                <a:latin typeface="+mn-ea"/>
                <a:cs typeface="+mj-cs"/>
              </a:rPr>
              <a:t>.</a:t>
            </a:r>
            <a:endParaRPr kumimoji="0" lang="en-US" altLang="ko-KR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i="0" u="none" strike="noStrike" kern="1200" cap="none" spc="-5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i="0" u="none" strike="noStrike" kern="1200" cap="none" spc="-5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71321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323528" y="692697"/>
            <a:ext cx="2952328" cy="1945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lang="ko-KR" altLang="en-US" sz="1700" b="1" noProof="0">
                <a:solidFill>
                  <a:schemeClr val="bg1"/>
                </a:solidFill>
                <a:latin typeface="+mn-ea"/>
                <a:cs typeface="+mj-cs"/>
              </a:rPr>
              <a:t>하드웨어</a:t>
            </a:r>
            <a:r>
              <a:rPr lang="en-US" altLang="ko-KR" sz="1700" b="1" noProof="0">
                <a:solidFill>
                  <a:schemeClr val="bg1"/>
                </a:solidFill>
                <a:latin typeface="+mn-ea"/>
                <a:cs typeface="+mj-cs"/>
              </a:rPr>
              <a:t>/</a:t>
            </a:r>
            <a:r>
              <a:rPr lang="ko-KR" altLang="en-US" sz="1700" b="1" noProof="0">
                <a:solidFill>
                  <a:schemeClr val="bg1"/>
                </a:solidFill>
                <a:latin typeface="+mn-ea"/>
                <a:cs typeface="+mj-cs"/>
              </a:rPr>
              <a:t>센서 구성도</a:t>
            </a:r>
            <a:endParaRPr kumimoji="0" lang="ko-KR" altLang="en-US" sz="17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37" y="1566919"/>
            <a:ext cx="4993943" cy="362141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D6DAE4D-C28D-4861-9B98-29EC90DAF65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27" y="1016050"/>
            <a:ext cx="4572173" cy="504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45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07504" y="0"/>
            <a:ext cx="3096344" cy="1124744"/>
          </a:xfrm>
          <a:prstGeom prst="rect">
            <a:avLst/>
          </a:prstGeom>
          <a:solidFill>
            <a:srgbClr val="3B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424356" y="541195"/>
            <a:ext cx="259172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275856" y="548680"/>
            <a:ext cx="5328592" cy="0"/>
          </a:xfrm>
          <a:prstGeom prst="line">
            <a:avLst/>
          </a:prstGeom>
          <a:ln w="28575">
            <a:solidFill>
              <a:srgbClr val="3B5A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제목 12"/>
          <p:cNvSpPr txBox="1">
            <a:spLocks/>
          </p:cNvSpPr>
          <p:nvPr/>
        </p:nvSpPr>
        <p:spPr>
          <a:xfrm>
            <a:off x="323528" y="692697"/>
            <a:ext cx="2952328" cy="2724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j-cs"/>
              </a:rPr>
              <a:t>| </a:t>
            </a:r>
            <a:r>
              <a:rPr lang="ko-KR" altLang="en-US" sz="1700" b="1" noProof="0" dirty="0">
                <a:solidFill>
                  <a:schemeClr val="bg1"/>
                </a:solidFill>
                <a:latin typeface="+mn-ea"/>
                <a:cs typeface="+mj-cs"/>
              </a:rPr>
              <a:t>메뉴 구성도 </a:t>
            </a:r>
            <a:r>
              <a:rPr lang="en-US" altLang="ko-KR" sz="1700" b="1" noProof="0" dirty="0">
                <a:solidFill>
                  <a:schemeClr val="bg1"/>
                </a:solidFill>
                <a:latin typeface="+mn-ea"/>
                <a:cs typeface="+mj-cs"/>
              </a:rPr>
              <a:t>- </a:t>
            </a:r>
            <a:r>
              <a:rPr lang="ko-KR" altLang="en-US" sz="1700" b="1" noProof="0" dirty="0">
                <a:solidFill>
                  <a:schemeClr val="bg1"/>
                </a:solidFill>
                <a:latin typeface="+mn-ea"/>
                <a:cs typeface="+mj-cs"/>
              </a:rPr>
              <a:t>로봇</a:t>
            </a:r>
            <a:endParaRPr kumimoji="0" lang="ko-KR" altLang="en-US" sz="17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8041"/>
            <a:ext cx="677336" cy="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6671"/>
            <a:ext cx="454960" cy="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막힌 원호 31"/>
          <p:cNvSpPr/>
          <p:nvPr/>
        </p:nvSpPr>
        <p:spPr>
          <a:xfrm flipV="1">
            <a:off x="-577697" y="-576001"/>
            <a:ext cx="1181047" cy="1167213"/>
          </a:xfrm>
          <a:prstGeom prst="blockArc">
            <a:avLst>
              <a:gd name="adj1" fmla="val 16158679"/>
              <a:gd name="adj2" fmla="val 0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한이음 ▶ 프로그램 설계서</a:t>
            </a:r>
          </a:p>
        </p:txBody>
      </p:sp>
      <p:pic>
        <p:nvPicPr>
          <p:cNvPr id="3" name="그림 2" descr="스크린샷이(가) 표시된 사진&#10;&#10;자동 생성된 설명">
            <a:extLst>
              <a:ext uri="{FF2B5EF4-FFF2-40B4-BE49-F238E27FC236}">
                <a16:creationId xmlns:a16="http://schemas.microsoft.com/office/drawing/2014/main" id="{36027E4C-989D-41F1-8D86-25031626A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10" y="1241378"/>
            <a:ext cx="7277731" cy="465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03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b="1" dirty="0" smtClean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3705</TotalTime>
  <Words>1406</Words>
  <Application>Microsoft Office PowerPoint</Application>
  <PresentationFormat>화면 슬라이드 쇼(4:3)</PresentationFormat>
  <Paragraphs>240</Paragraphs>
  <Slides>24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7" baseType="lpstr">
      <vt:lpstr>맑은 고딕</vt:lpstr>
      <vt:lpstr>Arial</vt:lpstr>
      <vt:lpstr>Office 테마</vt:lpstr>
      <vt:lpstr>PowerPoint 프레젠테이션</vt:lpstr>
      <vt:lpstr>PowerPoint 프레젠테이션</vt:lpstr>
      <vt:lpstr>ㅇ 기존의 아두이노를 이용한 AI 학습 로봇 MUSIO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이낙선</dc:creator>
  <cp:lastModifiedBy>김 가은</cp:lastModifiedBy>
  <cp:revision>311</cp:revision>
  <dcterms:created xsi:type="dcterms:W3CDTF">2014-04-16T00:55:54Z</dcterms:created>
  <dcterms:modified xsi:type="dcterms:W3CDTF">2020-08-09T06:50:56Z</dcterms:modified>
</cp:coreProperties>
</file>